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5" r:id="rId3"/>
    <p:sldId id="271" r:id="rId4"/>
    <p:sldId id="339" r:id="rId5"/>
    <p:sldId id="343" r:id="rId6"/>
    <p:sldId id="347" r:id="rId7"/>
    <p:sldId id="348" r:id="rId8"/>
    <p:sldId id="349" r:id="rId9"/>
    <p:sldId id="357" r:id="rId10"/>
    <p:sldId id="268" r:id="rId11"/>
    <p:sldId id="285" r:id="rId12"/>
    <p:sldId id="340" r:id="rId13"/>
    <p:sldId id="342" r:id="rId14"/>
    <p:sldId id="344" r:id="rId15"/>
    <p:sldId id="345" r:id="rId16"/>
    <p:sldId id="360" r:id="rId17"/>
    <p:sldId id="266" r:id="rId18"/>
    <p:sldId id="311" r:id="rId19"/>
    <p:sldId id="322" r:id="rId20"/>
    <p:sldId id="265" r:id="rId21"/>
    <p:sldId id="350" r:id="rId22"/>
    <p:sldId id="260" r:id="rId23"/>
    <p:sldId id="301" r:id="rId24"/>
    <p:sldId id="316" r:id="rId25"/>
    <p:sldId id="358" r:id="rId26"/>
    <p:sldId id="302" r:id="rId27"/>
    <p:sldId id="303" r:id="rId28"/>
    <p:sldId id="318" r:id="rId29"/>
    <p:sldId id="270" r:id="rId30"/>
    <p:sldId id="323" r:id="rId31"/>
    <p:sldId id="324" r:id="rId32"/>
    <p:sldId id="325" r:id="rId33"/>
    <p:sldId id="331" r:id="rId34"/>
    <p:sldId id="296" r:id="rId35"/>
    <p:sldId id="297" r:id="rId36"/>
    <p:sldId id="333" r:id="rId37"/>
    <p:sldId id="330" r:id="rId38"/>
    <p:sldId id="314" r:id="rId39"/>
    <p:sldId id="351" r:id="rId40"/>
    <p:sldId id="352" r:id="rId41"/>
    <p:sldId id="353" r:id="rId42"/>
    <p:sldId id="359" r:id="rId43"/>
    <p:sldId id="354" r:id="rId44"/>
    <p:sldId id="355" r:id="rId45"/>
    <p:sldId id="356" r:id="rId46"/>
    <p:sldId id="338" r:id="rId47"/>
    <p:sldId id="274" r:id="rId48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18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3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59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4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06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19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05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67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58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70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5453-A7BD-4C30-A9DE-1F4972176DA1}" type="datetimeFigureOut">
              <a:rPr lang="hu-HU" smtClean="0"/>
              <a:pPr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9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ozsnyai.gyujtemrny@gmail.com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7504" y="360870"/>
            <a:ext cx="8529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  <a:ea typeface="Batang" pitchFamily="18" charset="-127"/>
                <a:cs typeface="JasmineUPC" pitchFamily="18" charset="-34"/>
              </a:rPr>
              <a:t>VÉRTESI REFORMÁTUS EGYHÁZKÖZSÉG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  <a:ea typeface="Batang" pitchFamily="18" charset="-127"/>
                <a:cs typeface="JasmineUPC" pitchFamily="18" charset="-34"/>
              </a:rPr>
              <a:t>ROZSNYAI ISTVÁN MUZEÁLIS GYŰJTEMÉNYE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itchFamily="82" charset="0"/>
              <a:ea typeface="Batang" pitchFamily="18" charset="-127"/>
              <a:cs typeface="JasmineUPC" pitchFamily="18" charset="-34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504" y="6021289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parajita" pitchFamily="34" charset="0"/>
              </a:rPr>
              <a:t> </a:t>
            </a:r>
            <a:r>
              <a:rPr lang="hu-HU" sz="16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parajita" pitchFamily="34" charset="0"/>
              </a:rPr>
              <a:t>4283 Létavértes, Irinyi utca 7. / hátsó bejárat Aradi utca 6-8.</a:t>
            </a:r>
          </a:p>
          <a:p>
            <a:pPr algn="ctr"/>
            <a:r>
              <a:rPr lang="hu-HU" sz="1600" b="1" dirty="0" err="1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parajita" pitchFamily="34" charset="0"/>
              </a:rPr>
              <a:t>www.rozsnyaigyujtemeny.hu</a:t>
            </a:r>
            <a:endParaRPr lang="hu-HU" sz="1600" b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5" name="Kép 4" descr="épület előlrő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34" y="2322963"/>
            <a:ext cx="4950726" cy="330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épület hátulról.JPG"/>
          <p:cNvPicPr>
            <a:picLocks noChangeAspect="1"/>
          </p:cNvPicPr>
          <p:nvPr/>
        </p:nvPicPr>
        <p:blipFill rotWithShape="1">
          <a:blip r:embed="rId3" cstate="print"/>
          <a:srcRect t="7764" r="8620"/>
          <a:stretch/>
        </p:blipFill>
        <p:spPr>
          <a:xfrm>
            <a:off x="5232088" y="2322963"/>
            <a:ext cx="3818176" cy="2572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\Desktop\kepek\fazekaskozpon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35900"/>
            <a:ext cx="3672408" cy="2065729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539552" y="33265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Rejtély a múzeumban</a:t>
            </a:r>
          </a:p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Fazekasok, fazekasközpontok 2.0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436096" y="116632"/>
            <a:ext cx="31935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korsótól a butelláig, avagy nem minden kerámiaedény váza, pláne nem köcsög.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Ismerjük meg a hagyományos edényformákat és funkciójukat!  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Ehhez izgalmas online feladatokat is megoldunk.</a:t>
            </a: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Plusz 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r>
              <a:rPr lang="hu-HU" dirty="0" err="1" smtClean="0">
                <a:sym typeface="Wingdings" panose="05000000000000000000" pitchFamily="2" charset="2"/>
              </a:rPr>
              <a:t>gyagozással</a:t>
            </a:r>
            <a:r>
              <a:rPr lang="hu-HU" dirty="0" smtClean="0">
                <a:sym typeface="Wingdings" panose="05000000000000000000" pitchFamily="2" charset="2"/>
              </a:rPr>
              <a:t> is kérhető előre egyeztetéssel.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b="1" i="1" dirty="0" smtClean="0">
                <a:sym typeface="Wingdings" panose="05000000000000000000" pitchFamily="2" charset="2"/>
              </a:rPr>
              <a:t>A foglalkozás ideje </a:t>
            </a:r>
            <a:r>
              <a:rPr lang="hu-HU" b="1" i="1" dirty="0" err="1" smtClean="0">
                <a:sym typeface="Wingdings" panose="05000000000000000000" pitchFamily="2" charset="2"/>
              </a:rPr>
              <a:t>agyagozás</a:t>
            </a:r>
            <a:r>
              <a:rPr lang="hu-HU" b="1" i="1" dirty="0" smtClean="0">
                <a:sym typeface="Wingdings" panose="05000000000000000000" pitchFamily="2" charset="2"/>
              </a:rPr>
              <a:t> nélkül: 70 perc. </a:t>
            </a:r>
            <a:r>
              <a:rPr lang="hu-HU" b="1" i="1" dirty="0" err="1" smtClean="0">
                <a:sym typeface="Wingdings" panose="05000000000000000000" pitchFamily="2" charset="2"/>
              </a:rPr>
              <a:t>Agyagozással</a:t>
            </a:r>
            <a:r>
              <a:rPr lang="hu-HU" b="1" i="1" dirty="0" smtClean="0">
                <a:sym typeface="Wingdings" panose="05000000000000000000" pitchFamily="2" charset="2"/>
              </a:rPr>
              <a:t> 120 perc.</a:t>
            </a:r>
          </a:p>
          <a:p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8930" y="5949280"/>
            <a:ext cx="64146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</a:t>
            </a:r>
            <a:r>
              <a:rPr lang="hu-HU" sz="2000" b="1" dirty="0" smtClean="0">
                <a:sym typeface="Wingdings" panose="05000000000000000000" pitchFamily="2" charset="2"/>
              </a:rPr>
              <a:t>: </a:t>
            </a:r>
            <a:r>
              <a:rPr lang="hu-HU" b="1" i="1" dirty="0" smtClean="0">
                <a:sym typeface="Wingdings" panose="05000000000000000000" pitchFamily="2" charset="2"/>
              </a:rPr>
              <a:t>1-8 osztály, </a:t>
            </a:r>
            <a:r>
              <a:rPr lang="hu-HU" b="1" i="1" dirty="0">
                <a:sym typeface="Wingdings" panose="05000000000000000000" pitchFamily="2" charset="2"/>
              </a:rPr>
              <a:t>9-12 </a:t>
            </a:r>
            <a:r>
              <a:rPr lang="hu-HU" b="1" i="1" dirty="0" smtClean="0">
                <a:sym typeface="Wingdings" panose="05000000000000000000" pitchFamily="2" charset="2"/>
              </a:rPr>
              <a:t>osztály.</a:t>
            </a:r>
            <a:endParaRPr lang="hu-HU" b="1" i="1" dirty="0">
              <a:sym typeface="Wingdings" panose="05000000000000000000" pitchFamily="2" charset="2"/>
            </a:endParaRP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 , irodalom, földrajz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438910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Ára </a:t>
            </a:r>
            <a:r>
              <a:rPr lang="hu-HU" sz="2400" b="1" dirty="0" err="1"/>
              <a:t>agyagozás</a:t>
            </a:r>
            <a:r>
              <a:rPr lang="hu-HU" sz="2400" b="1" dirty="0"/>
              <a:t> nélkül: 1000 ft</a:t>
            </a:r>
          </a:p>
          <a:p>
            <a:r>
              <a:rPr lang="hu-HU" sz="2400" b="1" dirty="0"/>
              <a:t>Agyagozással:1200 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„Ej haj gyöngyvirág, teljes szegfű, </a:t>
            </a:r>
          </a:p>
          <a:p>
            <a:r>
              <a:rPr lang="hu-HU" sz="3200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szarkaláb …” </a:t>
            </a:r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8238" y="1530539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hagyományos népi bútorzat díszítőelemeinek, motívum rendszerének megismerése után, bútorfestés falapokra.</a:t>
            </a:r>
          </a:p>
          <a:p>
            <a:endParaRPr lang="hu-HU" dirty="0"/>
          </a:p>
          <a:p>
            <a:r>
              <a:rPr lang="hu-HU" b="1" i="1" dirty="0" smtClean="0"/>
              <a:t>Időtartama: 90 perc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8" y="3023285"/>
            <a:ext cx="4555443" cy="290713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967049" cy="254869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történelem, 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64088" y="4221088"/>
            <a:ext cx="353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Ára: 1200 ft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6400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„Dédimama </a:t>
            </a:r>
            <a:r>
              <a:rPr lang="hu-HU" sz="3200" b="1" dirty="0" err="1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Whirpoolja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” 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496" y="1052736"/>
            <a:ext cx="46805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résztvevők megismerkednek a népi nagymosás folyamataival.  Bemutatjuk az eszközöket amiket használtak a nagyszülők.</a:t>
            </a:r>
          </a:p>
          <a:p>
            <a:endParaRPr lang="hu-HU" dirty="0"/>
          </a:p>
          <a:p>
            <a:r>
              <a:rPr lang="hu-HU" dirty="0" smtClean="0"/>
              <a:t>A bemutató után pár </a:t>
            </a:r>
            <a:r>
              <a:rPr lang="hu-HU" dirty="0" err="1" smtClean="0"/>
              <a:t>learningapps</a:t>
            </a:r>
            <a:r>
              <a:rPr lang="hu-HU" dirty="0" smtClean="0"/>
              <a:t>-en és wordwall.net-en készült játékos feladatban teszteljük a tudásukat.</a:t>
            </a:r>
          </a:p>
          <a:p>
            <a:endParaRPr lang="hu-HU" dirty="0" smtClean="0"/>
          </a:p>
          <a:p>
            <a:r>
              <a:rPr lang="hu-HU" dirty="0" smtClean="0"/>
              <a:t>Majd a foglalkozás végén a gyakorlatba is átültetjük a tudást és saját maguk mossák ki az általunk biztosított ruhaneműket.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b="1" i="1" dirty="0" smtClean="0"/>
              <a:t>A foglalkozás időtartama: 120 perc</a:t>
            </a:r>
          </a:p>
          <a:p>
            <a:endParaRPr lang="hu-HU" b="1" i="1" dirty="0"/>
          </a:p>
          <a:p>
            <a:endParaRPr lang="hu-HU" b="1" i="1" dirty="0" smtClean="0"/>
          </a:p>
          <a:p>
            <a:r>
              <a:rPr lang="hu-HU" sz="2800" b="1" i="1" dirty="0" smtClean="0"/>
              <a:t>Ára:1200 ft</a:t>
            </a:r>
            <a:endParaRPr lang="hu-HU" sz="2800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történelem, 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30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 Rozsnyai Gyűjtemény titkai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742530"/>
            <a:ext cx="4680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Játékos foglakozás során a gyerekek megismerkednek a múzeumi dolgozók világával. Megmutatjuk a kulissza titkokat. </a:t>
            </a:r>
          </a:p>
          <a:p>
            <a:r>
              <a:rPr lang="hu-HU" dirty="0" smtClean="0"/>
              <a:t>Megtudhatják azt is miért fontos a múzeum.</a:t>
            </a:r>
          </a:p>
          <a:p>
            <a:r>
              <a:rPr lang="hu-HU" dirty="0" smtClean="0"/>
              <a:t>Kik dolgoznak a múzeumban?</a:t>
            </a:r>
          </a:p>
          <a:p>
            <a:r>
              <a:rPr lang="hu-HU" dirty="0" smtClean="0"/>
              <a:t>Kicsoda a restaurátor?</a:t>
            </a:r>
          </a:p>
          <a:p>
            <a:r>
              <a:rPr lang="hu-HU" dirty="0" smtClean="0"/>
              <a:t>Vajon minden kiállított műtárgy múzeumban van elhelyezve? Bemutatjuk a múzeumok típusait is.</a:t>
            </a:r>
          </a:p>
          <a:p>
            <a:r>
              <a:rPr lang="hu-HU" dirty="0" smtClean="0"/>
              <a:t>Megbeszéljük, hogy kicsoda a régész és mit csinál.</a:t>
            </a:r>
          </a:p>
          <a:p>
            <a:endParaRPr lang="hu-HU" dirty="0" smtClean="0"/>
          </a:p>
          <a:p>
            <a:r>
              <a:rPr lang="hu-HU" dirty="0" smtClean="0"/>
              <a:t>A foglalkozás végén csapatokban egy új műtárgyat fognak a múzeum adattárába rögzíteni.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 </a:t>
            </a:r>
            <a:r>
              <a:rPr lang="hu-HU" b="1" i="1" dirty="0">
                <a:sym typeface="Wingdings" panose="05000000000000000000" pitchFamily="2" charset="2"/>
              </a:rPr>
              <a:t>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történelem, 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652120" y="2348880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A foglalkozás időtartama: 90 perc</a:t>
            </a:r>
          </a:p>
          <a:p>
            <a:endParaRPr lang="hu-HU" b="1" i="1" dirty="0"/>
          </a:p>
          <a:p>
            <a:endParaRPr lang="hu-HU" b="1" i="1" dirty="0" smtClean="0"/>
          </a:p>
          <a:p>
            <a:endParaRPr lang="hu-HU" b="1" i="1" dirty="0"/>
          </a:p>
          <a:p>
            <a:r>
              <a:rPr lang="hu-HU" sz="3600" b="1" dirty="0" smtClean="0"/>
              <a:t>Ára:1000 ft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41532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 világ népeinek tánca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208205"/>
            <a:ext cx="476112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Játékos foglakozás során a gyerekek megismerkednek egy néppel. </a:t>
            </a:r>
          </a:p>
          <a:p>
            <a:r>
              <a:rPr lang="hu-HU" dirty="0" smtClean="0"/>
              <a:t>Megmutatjuk az adott nép hagyományait. Megismerkedhetnek az ételeikkel.  Röviden bemutatjuk a vallási szokásokat is.</a:t>
            </a:r>
          </a:p>
          <a:p>
            <a:endParaRPr lang="hu-HU" dirty="0" smtClean="0"/>
          </a:p>
          <a:p>
            <a:r>
              <a:rPr lang="hu-HU" dirty="0" smtClean="0"/>
              <a:t> A foglalkozás végén pedig a tánckultúrájukat is kipróbáljuk.</a:t>
            </a:r>
          </a:p>
          <a:p>
            <a:endParaRPr lang="hu-HU" dirty="0"/>
          </a:p>
          <a:p>
            <a:r>
              <a:rPr lang="hu-HU" dirty="0" smtClean="0"/>
              <a:t>A foglalkozás során ki kell egy népet választani az alábbiak közül: Indiaiak, Zsidók, Amerikaiak, Bajorok. A választott nép táncaival fognak a</a:t>
            </a:r>
          </a:p>
          <a:p>
            <a:r>
              <a:rPr lang="hu-HU" dirty="0" smtClean="0"/>
              <a:t> gyermekek megismerkedni.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sz="2800" b="1" dirty="0" smtClean="0"/>
              <a:t>Ára:1000 ft</a:t>
            </a:r>
            <a:endParaRPr lang="hu-HU" sz="2800" b="1" dirty="0"/>
          </a:p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földrajz, irodalom , történelem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932040" y="1268760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A foglalkozás időtartama:120 perc</a:t>
            </a:r>
          </a:p>
          <a:p>
            <a:endParaRPr lang="hu-HU" dirty="0"/>
          </a:p>
          <a:p>
            <a:r>
              <a:rPr lang="hu-HU" dirty="0" smtClean="0"/>
              <a:t>Egy nap maximum 2 néppel van lehetőség megismerkedni.</a:t>
            </a:r>
          </a:p>
          <a:p>
            <a:endParaRPr lang="hu-HU" dirty="0"/>
          </a:p>
          <a:p>
            <a:r>
              <a:rPr lang="hu-HU" dirty="0" smtClean="0"/>
              <a:t>Amennyiben 2 népet választanak, más foglalkozást nem </a:t>
            </a:r>
            <a:r>
              <a:rPr lang="hu-HU" dirty="0"/>
              <a:t> </a:t>
            </a:r>
            <a:r>
              <a:rPr lang="hu-HU" dirty="0" smtClean="0"/>
              <a:t>tudunk  javasolni arra a napra.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92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 világ népeinek  hagyományai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196752"/>
            <a:ext cx="47611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Játékos foglakozás során a gyerekek megismerkednek egy néppel. Megmutatjuk az adott nép hagyományait.  Az alábbi népek közül kell egyet választani: Indiaiak, Zsidók, Amerikaiak és </a:t>
            </a:r>
            <a:r>
              <a:rPr lang="hu-HU" dirty="0"/>
              <a:t>i</a:t>
            </a:r>
            <a:r>
              <a:rPr lang="hu-HU" dirty="0" smtClean="0"/>
              <a:t>ndiánok, Bajor németek.</a:t>
            </a:r>
          </a:p>
          <a:p>
            <a:endParaRPr lang="hu-HU" dirty="0"/>
          </a:p>
          <a:p>
            <a:r>
              <a:rPr lang="hu-HU" dirty="0" smtClean="0"/>
              <a:t>A foglalkozás végén pedig elkészítünk egy jellegzetes tárgyát a választott népnek. Pl.: Indián fejdísz, Bajor söröskorsó, Zsidó </a:t>
            </a:r>
            <a:r>
              <a:rPr lang="hu-HU" dirty="0" err="1" smtClean="0"/>
              <a:t>kipa</a:t>
            </a:r>
            <a:r>
              <a:rPr lang="hu-HU" dirty="0" smtClean="0"/>
              <a:t>, indiai turbán.</a:t>
            </a:r>
          </a:p>
          <a:p>
            <a:r>
              <a:rPr lang="hu-HU" dirty="0" smtClean="0"/>
              <a:t>A foglalkozás a világ népeinek tánca című foglalkozással is kérhető tematikus napi programként. A tematikus nap áráról a kollégák adnak bővebb tájékoztatást.</a:t>
            </a:r>
          </a:p>
          <a:p>
            <a:endParaRPr lang="hu-HU" dirty="0"/>
          </a:p>
          <a:p>
            <a:r>
              <a:rPr lang="hu-HU" sz="2800" b="1" dirty="0" smtClean="0"/>
              <a:t>Ára:1200 ft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</a:t>
            </a:r>
            <a:r>
              <a:rPr lang="hu-HU" b="1" i="1" dirty="0" smtClean="0">
                <a:sym typeface="Wingdings" panose="05000000000000000000" pitchFamily="2" charset="2"/>
              </a:rPr>
              <a:t>, földrajz, történelem, irodalom, </a:t>
            </a:r>
            <a:r>
              <a:rPr lang="hu-HU" b="1" i="1" dirty="0">
                <a:sym typeface="Wingdings" panose="05000000000000000000" pitchFamily="2" charset="2"/>
              </a:rPr>
              <a:t>technika és életvitel</a:t>
            </a:r>
            <a:r>
              <a:rPr lang="hu-HU" i="1" dirty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28664" y="1196752"/>
            <a:ext cx="3591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A foglalkozás időtartama:120 perc</a:t>
            </a:r>
          </a:p>
          <a:p>
            <a:endParaRPr lang="hu-HU" dirty="0"/>
          </a:p>
          <a:p>
            <a:r>
              <a:rPr lang="hu-HU" dirty="0"/>
              <a:t>Egy nap maximum 2 néppel van lehetőség megismerkedni.</a:t>
            </a:r>
          </a:p>
          <a:p>
            <a:endParaRPr lang="hu-HU" dirty="0"/>
          </a:p>
          <a:p>
            <a:r>
              <a:rPr lang="hu-HU" dirty="0"/>
              <a:t>Amennyiben 2 népet választanak, más foglalkozást </a:t>
            </a:r>
            <a:r>
              <a:rPr lang="hu-HU" dirty="0" smtClean="0"/>
              <a:t>nem tudunk javasolni </a:t>
            </a:r>
            <a:r>
              <a:rPr lang="hu-HU" dirty="0"/>
              <a:t>arra a napra.</a:t>
            </a:r>
          </a:p>
        </p:txBody>
      </p:sp>
    </p:spTree>
    <p:extLst>
      <p:ext uri="{BB962C8B-B14F-4D97-AF65-F5344CB8AC3E}">
        <p14:creationId xmlns:p14="http://schemas.microsoft.com/office/powerpoint/2010/main" val="23714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Bestiarium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Hungaricum avagy a Magyar hiedelemlények világa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543754"/>
            <a:ext cx="4761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foglalkozás alatt megismerkedhettek a Garabonciással vagy a </a:t>
            </a:r>
            <a:r>
              <a:rPr lang="hu-HU" dirty="0" err="1" smtClean="0"/>
              <a:t>Prikuliccsal</a:t>
            </a:r>
            <a:r>
              <a:rPr lang="hu-HU" dirty="0" smtClean="0"/>
              <a:t>  és még sok más </a:t>
            </a:r>
            <a:r>
              <a:rPr lang="hu-HU" dirty="0" err="1" smtClean="0"/>
              <a:t>hidelemlénnyel</a:t>
            </a:r>
            <a:r>
              <a:rPr lang="hu-HU" dirty="0" smtClean="0"/>
              <a:t>.  Megtudhatják azt is hol milyen formában jelentek meg ezek a lények milyen tulajdonságuk volt. Megmutatjuk milyen volt a magyar vérfarkas.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 múzeumpedagógiai foglalkozás végén </a:t>
            </a:r>
            <a:r>
              <a:rPr lang="hu-HU" dirty="0" err="1" smtClean="0"/>
              <a:t>interaktiv</a:t>
            </a:r>
            <a:r>
              <a:rPr lang="hu-HU" dirty="0" smtClean="0"/>
              <a:t> </a:t>
            </a:r>
            <a:r>
              <a:rPr lang="hu-HU" dirty="0" err="1" smtClean="0"/>
              <a:t>játekokat</a:t>
            </a:r>
            <a:r>
              <a:rPr lang="hu-HU" dirty="0" smtClean="0"/>
              <a:t> is kipróbálhatnak a gyermekek.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b="1" dirty="0" smtClean="0"/>
              <a:t>ÁRA 1000 FT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</a:t>
            </a:r>
            <a:r>
              <a:rPr lang="hu-HU" b="1" i="1" dirty="0" smtClean="0">
                <a:sym typeface="Wingdings" panose="05000000000000000000" pitchFamily="2" charset="2"/>
              </a:rPr>
              <a:t>, földrajz, történelem, irodalom, </a:t>
            </a:r>
            <a:r>
              <a:rPr lang="hu-HU" b="1" i="1" dirty="0">
                <a:sym typeface="Wingdings" panose="05000000000000000000" pitchFamily="2" charset="2"/>
              </a:rPr>
              <a:t>technika és életvitel</a:t>
            </a:r>
            <a:r>
              <a:rPr lang="hu-HU" i="1" dirty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28664" y="3672272"/>
            <a:ext cx="3591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A foglalkozás </a:t>
            </a:r>
            <a:r>
              <a:rPr lang="hu-HU" b="1" i="1" dirty="0" smtClean="0"/>
              <a:t>időtartama: 90 </a:t>
            </a:r>
            <a:r>
              <a:rPr lang="hu-HU" b="1" i="1" dirty="0"/>
              <a:t>perc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17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1" descr="sam2.jpg"/>
          <p:cNvPicPr>
            <a:picLocks noChangeAspect="1"/>
          </p:cNvPicPr>
          <p:nvPr/>
        </p:nvPicPr>
        <p:blipFill rotWithShape="1">
          <a:blip r:embed="rId2" cstate="print"/>
          <a:srcRect t="20454" b="23296"/>
          <a:stretch/>
        </p:blipFill>
        <p:spPr bwMode="auto">
          <a:xfrm>
            <a:off x="112287" y="1382293"/>
            <a:ext cx="431069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309638" y="419873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Jurták népe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5" name="Kép 4" descr="http://www.biharijurta.hu/wp-content/uploads/2015/02/DSCF0206-1024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663" y="1830378"/>
            <a:ext cx="1768515" cy="13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rracz\Desktop\kepek\taborok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21820"/>
            <a:ext cx="3182061" cy="17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75" y="4056034"/>
            <a:ext cx="1765003" cy="152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4394741" y="229055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Honfoglaló elődeink életébe való visszapillantás,</a:t>
            </a:r>
          </a:p>
          <a:p>
            <a:r>
              <a:rPr lang="hu-HU" dirty="0" smtClean="0"/>
              <a:t>választható kísérő kézműves foglalkozásokkal (nemezelés, sámándob készítés, süvegkészítés), </a:t>
            </a:r>
          </a:p>
          <a:p>
            <a:r>
              <a:rPr lang="hu-HU" dirty="0" smtClean="0"/>
              <a:t>- tematikus napként is kérhető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528" y="5939834"/>
            <a:ext cx="68359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>
                <a:sym typeface="Wingdings" panose="05000000000000000000" pitchFamily="2" charset="2"/>
              </a:rPr>
              <a:t>1-8 osztály.</a:t>
            </a:r>
          </a:p>
          <a:p>
            <a:r>
              <a:rPr lang="hu-HU" sz="1600" b="1" i="1" dirty="0" smtClean="0">
                <a:sym typeface="Wingdings" panose="05000000000000000000" pitchFamily="2" charset="2"/>
              </a:rPr>
              <a:t>( történelem, rajz </a:t>
            </a:r>
            <a:r>
              <a:rPr lang="hu-HU" sz="1600" b="1" i="1" dirty="0">
                <a:sym typeface="Wingdings" panose="05000000000000000000" pitchFamily="2" charset="2"/>
              </a:rPr>
              <a:t>és vizuális kultúra, hon és népismeret, technika és </a:t>
            </a:r>
            <a:r>
              <a:rPr lang="hu-HU" sz="1600" b="1" i="1" dirty="0" smtClean="0">
                <a:sym typeface="Wingdings" panose="05000000000000000000" pitchFamily="2" charset="2"/>
              </a:rPr>
              <a:t>életvitel, földrajz, irodalom</a:t>
            </a:r>
            <a:r>
              <a:rPr lang="hu-HU" sz="1600" i="1" dirty="0" smtClean="0">
                <a:sym typeface="Wingdings" panose="05000000000000000000" pitchFamily="2" charset="2"/>
              </a:rPr>
              <a:t>)</a:t>
            </a:r>
            <a:endParaRPr lang="hu-HU" sz="1600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755576" y="319337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Időtartama: 70 perc</a:t>
            </a:r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racz\Desktop\kepek\csikosok_gulyas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49080"/>
            <a:ext cx="4728525" cy="35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471480" y="212930"/>
            <a:ext cx="422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„A csikósok, a gulyások…”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7356" y="4579966"/>
            <a:ext cx="4692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juhászok, kanászok, gulyások és csikósok élete a régi </a:t>
            </a:r>
            <a:r>
              <a:rPr lang="hu-HU" dirty="0" smtClean="0"/>
              <a:t>Alföldön. </a:t>
            </a:r>
            <a:r>
              <a:rPr lang="hu-HU" i="1" dirty="0" smtClean="0"/>
              <a:t>(népdalokkal, közös játékkal, műtárgy másolatokkal, ostor cserdítéssel )</a:t>
            </a:r>
          </a:p>
          <a:p>
            <a:endParaRPr lang="hu-HU" i="1" dirty="0"/>
          </a:p>
          <a:p>
            <a:r>
              <a:rPr lang="hu-HU" b="1" dirty="0" smtClean="0"/>
              <a:t>Ára: 1000 ft</a:t>
            </a:r>
            <a:endParaRPr lang="hu-HU" b="1" dirty="0"/>
          </a:p>
          <a:p>
            <a:endParaRPr lang="hu-HU" i="1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252266" y="5949280"/>
            <a:ext cx="6151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Ajánlott korosztály: 3–4. </a:t>
            </a:r>
            <a:r>
              <a:rPr lang="hu-HU" b="1" dirty="0" smtClean="0"/>
              <a:t>osztály, 5–12. osztály.</a:t>
            </a:r>
          </a:p>
          <a:p>
            <a:r>
              <a:rPr lang="hu-HU" b="1" dirty="0" smtClean="0"/>
              <a:t>(</a:t>
            </a:r>
            <a:r>
              <a:rPr lang="hu-HU" b="1" dirty="0"/>
              <a:t>hon- és </a:t>
            </a:r>
            <a:r>
              <a:rPr lang="hu-HU" b="1" dirty="0" smtClean="0"/>
              <a:t>népismeret történelem, irodalom ill. </a:t>
            </a:r>
            <a:r>
              <a:rPr lang="hu-HU" b="1" dirty="0"/>
              <a:t>technika és </a:t>
            </a:r>
            <a:r>
              <a:rPr lang="hu-HU" b="1" dirty="0" smtClean="0"/>
              <a:t>életvitel, ének-zene)</a:t>
            </a:r>
            <a:r>
              <a:rPr lang="hu-HU" dirty="0"/>
              <a:t> 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178252" y="4718465"/>
            <a:ext cx="167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Időtartama: 90 perc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39552" y="216033"/>
            <a:ext cx="7553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Imprint MT Shadow" panose="04020605060303030202" pitchFamily="82" charset="0"/>
              </a:rPr>
              <a:t>                                    </a:t>
            </a:r>
            <a:r>
              <a:rPr lang="hu-HU" sz="2800" b="1" dirty="0" smtClean="0">
                <a:latin typeface="Imprint MT Shadow" panose="04020605060303030202" pitchFamily="82" charset="0"/>
              </a:rPr>
              <a:t>„Virágos kenderem” </a:t>
            </a:r>
          </a:p>
          <a:p>
            <a:r>
              <a:rPr lang="hu-HU" sz="2800" b="1" dirty="0">
                <a:latin typeface="Imprint MT Shadow" panose="04020605060303030202" pitchFamily="82" charset="0"/>
              </a:rPr>
              <a:t> </a:t>
            </a:r>
            <a:r>
              <a:rPr lang="hu-HU" sz="2800" b="1" dirty="0" smtClean="0">
                <a:latin typeface="Imprint MT Shadow" panose="04020605060303030202" pitchFamily="82" charset="0"/>
              </a:rPr>
              <a:t>                                  - a kendermagtól a vászonig</a:t>
            </a:r>
          </a:p>
        </p:txBody>
      </p:sp>
      <p:pic>
        <p:nvPicPr>
          <p:cNvPr id="4" name="Picture 2" descr="https://scontent-vie1-1.xx.fbcdn.net/v/t1.0-9/12540866_898748566906340_5907905338015714113_n.jpg?oh=5c9ea6db15d3977f5f8b77a9c66597f8&amp;oe=583F43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7" y="3645025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content-vie1-1.xx.fbcdn.net/v/t1.0-9/12410525_898748560239674_1533818314173118271_n.jpg?oh=878e83f591b6636879c5e45b11f3f353&amp;oe=585905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9" y="217543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-vie1-1.xx.fbcdn.net/v/t1.0-9/12507419_898748793572984_3781340488560389675_n.jpg?oh=d5ec0adad8bf892b46b9a6d53057ea61&amp;oe=584766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3" y="2686119"/>
            <a:ext cx="4254872" cy="31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943149" y="134718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kender házi feldolgozásának eszközeit, lépéseit ismerhetik meg, próbálhatják ki a résztvevők: törést, tilolást, dörzsölést, gerebenezést, fonást, szövést..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8588" y="5947521"/>
            <a:ext cx="51449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dirty="0">
                <a:sym typeface="Wingdings" panose="05000000000000000000" pitchFamily="2" charset="2"/>
              </a:rPr>
              <a:t>óvodások, </a:t>
            </a:r>
            <a:r>
              <a:rPr lang="hu-HU" b="1" i="1" dirty="0" smtClean="0">
                <a:sym typeface="Wingdings" panose="05000000000000000000" pitchFamily="2" charset="2"/>
              </a:rPr>
              <a:t>1-8 </a:t>
            </a:r>
            <a:r>
              <a:rPr lang="hu-HU" b="1" i="1" dirty="0">
                <a:sym typeface="Wingdings" panose="05000000000000000000" pitchFamily="2" charset="2"/>
              </a:rPr>
              <a:t>osztály, 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(hon és népismeret, technika és életvitel, </a:t>
            </a:r>
            <a:r>
              <a:rPr lang="hu-HU" b="1" i="1" dirty="0" smtClean="0">
                <a:sym typeface="Wingdings" panose="05000000000000000000" pitchFamily="2" charset="2"/>
              </a:rPr>
              <a:t>ének-zene, irodalom, földrajz, biológia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41005" y="3127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Időtartama: 90 perc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2266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67544" y="332656"/>
            <a:ext cx="4198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Bihari </a:t>
            </a:r>
            <a:r>
              <a:rPr lang="hu-HU" sz="3600" b="1" dirty="0" err="1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Jurtatábor</a:t>
            </a:r>
            <a:r>
              <a:rPr lang="hu-HU" sz="3600" b="1" dirty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 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" b="13062"/>
          <a:stretch/>
        </p:blipFill>
        <p:spPr>
          <a:xfrm>
            <a:off x="395536" y="4797152"/>
            <a:ext cx="3123367" cy="18860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5494637" cy="32967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97152"/>
            <a:ext cx="2911760" cy="18165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r="36103"/>
          <a:stretch/>
        </p:blipFill>
        <p:spPr>
          <a:xfrm>
            <a:off x="6156176" y="548680"/>
            <a:ext cx="2535070" cy="410445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843808" y="9087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latin typeface="Bell MT" pitchFamily="18" charset="0"/>
              </a:rPr>
              <a:t>www.biharijurta.hu</a:t>
            </a:r>
            <a:endParaRPr lang="hu-HU" sz="24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54868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Népi játék a Fonóban</a:t>
            </a:r>
            <a:endParaRPr lang="hu-HU" sz="3600" b="1" i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67114" y="1048859"/>
            <a:ext cx="54623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 az a fonó? Ezt és ehhez hasonló kérdéseket válaszolunk meg a foglalkozás során. A régi udvarlási szokások világát is megmutatjuk a gyermekek számára. </a:t>
            </a:r>
          </a:p>
          <a:p>
            <a:endParaRPr lang="hu-HU" dirty="0"/>
          </a:p>
          <a:p>
            <a:r>
              <a:rPr lang="hu-HU" dirty="0" smtClean="0"/>
              <a:t>Megmutatjuk a kender feldolgozás eszközeit, melyeket a fonóban használtak.</a:t>
            </a:r>
          </a:p>
          <a:p>
            <a:endParaRPr lang="hu-HU" dirty="0"/>
          </a:p>
          <a:p>
            <a:r>
              <a:rPr lang="hu-HU" dirty="0" smtClean="0"/>
              <a:t>Kipróbálhatják a </a:t>
            </a:r>
            <a:r>
              <a:rPr lang="hu-HU" dirty="0" err="1" smtClean="0"/>
              <a:t>fonóbeli</a:t>
            </a:r>
            <a:r>
              <a:rPr lang="hu-HU" dirty="0" smtClean="0"/>
              <a:t> játékokat.  A népi alakoskodás hagyományaiba is bepillantást nyerhetnek a foglalkozáson részt vevők.</a:t>
            </a:r>
          </a:p>
          <a:p>
            <a:r>
              <a:rPr lang="hu-HU" dirty="0" smtClean="0"/>
              <a:t> </a:t>
            </a:r>
            <a:r>
              <a:rPr lang="hu-HU" b="1" dirty="0" smtClean="0"/>
              <a:t>Ára:1000 ft</a:t>
            </a:r>
            <a:endParaRPr lang="hu-HU" b="1" dirty="0"/>
          </a:p>
          <a:p>
            <a:endParaRPr lang="hu-HU" dirty="0" smtClean="0"/>
          </a:p>
          <a:p>
            <a:r>
              <a:rPr lang="hu-HU" b="1" i="1" dirty="0" smtClean="0"/>
              <a:t>Időtartama: 90 perc</a:t>
            </a:r>
            <a:endParaRPr lang="hu-HU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5949280"/>
            <a:ext cx="6180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(hon </a:t>
            </a:r>
            <a:r>
              <a:rPr lang="hu-HU" b="1" i="1" dirty="0">
                <a:sym typeface="Wingdings" panose="05000000000000000000" pitchFamily="2" charset="2"/>
              </a:rPr>
              <a:t>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 tantárgyakhoz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5486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Mi a szösz</a:t>
            </a:r>
            <a:r>
              <a:rPr lang="hu-HU" sz="3600" b="1" i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?</a:t>
            </a:r>
            <a:endParaRPr lang="hu-HU" sz="3600" b="1" i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67114" y="1048859"/>
            <a:ext cx="5462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Ki ismeri fel a dédszüleink „vasalóját”, a mángorlót? Mire való a fakutya? Hogy használták </a:t>
            </a:r>
            <a:r>
              <a:rPr lang="hu-HU" dirty="0" smtClean="0"/>
              <a:t>az ütőfát? </a:t>
            </a:r>
            <a:r>
              <a:rPr lang="hu-HU" dirty="0"/>
              <a:t>Játékos barangolás a régi népélet </a:t>
            </a:r>
            <a:r>
              <a:rPr lang="hu-HU" dirty="0" smtClean="0"/>
              <a:t>eszköz </a:t>
            </a:r>
            <a:r>
              <a:rPr lang="hu-HU" dirty="0"/>
              <a:t>világában</a:t>
            </a:r>
            <a:r>
              <a:rPr lang="hu-HU" dirty="0" smtClean="0"/>
              <a:t>. Játékos  online kvízeket is kipróbálhatnak. Néhány népi játékot is megmutatunk a gyermekek számára.</a:t>
            </a:r>
          </a:p>
          <a:p>
            <a:endParaRPr lang="hu-HU" dirty="0"/>
          </a:p>
          <a:p>
            <a:r>
              <a:rPr lang="hu-HU" b="1" dirty="0" smtClean="0"/>
              <a:t>Ára: 1000 ft</a:t>
            </a:r>
          </a:p>
          <a:p>
            <a:endParaRPr lang="hu-HU" dirty="0"/>
          </a:p>
          <a:p>
            <a:r>
              <a:rPr lang="hu-HU" b="1" i="1" dirty="0" smtClean="0"/>
              <a:t>Időtartama : 90 perc</a:t>
            </a:r>
            <a:endParaRPr lang="hu-HU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5896106"/>
            <a:ext cx="618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(hon </a:t>
            </a:r>
            <a:r>
              <a:rPr lang="hu-HU" b="1" i="1" dirty="0">
                <a:sym typeface="Wingdings" panose="05000000000000000000" pitchFamily="2" charset="2"/>
              </a:rPr>
              <a:t>és </a:t>
            </a:r>
            <a:r>
              <a:rPr lang="hu-HU" b="1" i="1" dirty="0" smtClean="0">
                <a:sym typeface="Wingdings" panose="05000000000000000000" pitchFamily="2" charset="2"/>
              </a:rPr>
              <a:t>népismeret irodalom, történelem, </a:t>
            </a:r>
            <a:r>
              <a:rPr lang="hu-HU" b="1" i="1" dirty="0">
                <a:sym typeface="Wingdings" panose="05000000000000000000" pitchFamily="2" charset="2"/>
              </a:rPr>
              <a:t>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 tantárgyakhoz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  <p:pic>
        <p:nvPicPr>
          <p:cNvPr id="9218" name="Picture 2" descr="C:\Users\Mesi\Downloads\22687807_1435581196556405_123211504585434258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84013"/>
            <a:ext cx="3287602" cy="2465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14282" y="1000108"/>
            <a:ext cx="5143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entury" pitchFamily="18" charset="0"/>
                <a:cs typeface="Aparajita" pitchFamily="34" charset="0"/>
              </a:rPr>
              <a:t/>
            </a:r>
            <a:br>
              <a:rPr lang="hu-H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entury" pitchFamily="18" charset="0"/>
                <a:cs typeface="Aparajita" pitchFamily="34" charset="0"/>
              </a:rPr>
            </a:br>
            <a:endParaRPr lang="hu-HU" sz="2800" dirty="0">
              <a:latin typeface="Century" pitchFamily="18" charset="0"/>
              <a:cs typeface="Aparajita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4282" y="414338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476672"/>
            <a:ext cx="2694475" cy="109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  <a:cs typeface="Aparajita" pitchFamily="34" charset="0"/>
              </a:rPr>
              <a:t>Népi Olimpia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  <a:cs typeface="Aparajita" pitchFamily="34" charset="0"/>
              </a:rPr>
              <a:t>„Hétpróba”</a:t>
            </a:r>
            <a:endParaRPr lang="hu-HU" sz="2800" b="1" dirty="0">
              <a:latin typeface="Imprint MT Shadow" panose="04020605060303030202" pitchFamily="82" charset="0"/>
            </a:endParaRPr>
          </a:p>
        </p:txBody>
      </p:sp>
      <p:pic>
        <p:nvPicPr>
          <p:cNvPr id="2050" name="Picture 2" descr="C:\Users\rracz\Desktop\kepek\7_pro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3"/>
          <a:stretch>
            <a:fillRect/>
          </a:stretch>
        </p:blipFill>
        <p:spPr bwMode="auto">
          <a:xfrm>
            <a:off x="3347864" y="3068960"/>
            <a:ext cx="2379492" cy="18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scontent-vie1-1.xx.fbcdn.net/v/t1.0-9/13707783_1009772459137283_5658312738553427216_n.jpg?oh=c94e846daf7d1eb22da5050c9cc73ac6&amp;oe=584766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scontent-vie1-1.xx.fbcdn.net/v/t1.0-9/13423797_985203894927473_7781789179239031208_n.jpg?oh=847ceff818dbc3e8aed1c75e7d2eedfc&amp;oe=5852347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079202" cy="17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62397" y="1626766"/>
            <a:ext cx="3205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Népi ügyességi és sportjátékok. A foglalkozás végén bajnokot </a:t>
            </a:r>
            <a:r>
              <a:rPr lang="hu-HU" dirty="0" smtClean="0"/>
              <a:t>hirdetünk, játszható egyénileg vagy csapatokban.</a:t>
            </a:r>
          </a:p>
          <a:p>
            <a:endParaRPr lang="hu-HU" dirty="0"/>
          </a:p>
          <a:p>
            <a:r>
              <a:rPr lang="hu-HU" b="1" dirty="0" smtClean="0"/>
              <a:t>Ára: 1000 ft</a:t>
            </a:r>
          </a:p>
          <a:p>
            <a:endParaRPr lang="hu-HU" dirty="0"/>
          </a:p>
          <a:p>
            <a:r>
              <a:rPr lang="hu-HU" b="1" i="1" dirty="0" smtClean="0"/>
              <a:t>Időtartama: 60-90 perc</a:t>
            </a:r>
            <a:endParaRPr lang="hu-HU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2397" y="5918481"/>
            <a:ext cx="6033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dirty="0" smtClean="0">
                <a:sym typeface="Wingdings" panose="05000000000000000000" pitchFamily="2" charset="2"/>
              </a:rPr>
              <a:t>óvodások, </a:t>
            </a:r>
            <a:r>
              <a:rPr lang="hu-HU" b="1" i="1" dirty="0" smtClean="0">
                <a:sym typeface="Wingdings" panose="05000000000000000000" pitchFamily="2" charset="2"/>
              </a:rPr>
              <a:t>1-8 </a:t>
            </a:r>
            <a:r>
              <a:rPr lang="hu-HU" b="1" i="1" dirty="0">
                <a:sym typeface="Wingdings" panose="05000000000000000000" pitchFamily="2" charset="2"/>
              </a:rPr>
              <a:t>osztály, 9-12 </a:t>
            </a:r>
            <a:r>
              <a:rPr lang="hu-HU" b="1" i="1" dirty="0" smtClean="0">
                <a:sym typeface="Wingdings" panose="05000000000000000000" pitchFamily="2" charset="2"/>
              </a:rPr>
              <a:t>osztály.</a:t>
            </a:r>
            <a:endParaRPr lang="hu-HU" b="1" i="1" dirty="0">
              <a:sym typeface="Wingdings" panose="05000000000000000000" pitchFamily="2" charset="2"/>
            </a:endParaRPr>
          </a:p>
          <a:p>
            <a:r>
              <a:rPr lang="hu-HU" b="1" i="1" dirty="0" smtClean="0">
                <a:sym typeface="Wingdings" panose="05000000000000000000" pitchFamily="2" charset="2"/>
              </a:rPr>
              <a:t>(hon </a:t>
            </a:r>
            <a:r>
              <a:rPr lang="hu-HU" b="1" i="1" dirty="0">
                <a:sym typeface="Wingdings" panose="05000000000000000000" pitchFamily="2" charset="2"/>
              </a:rPr>
              <a:t>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testnevelés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  <p:pic>
        <p:nvPicPr>
          <p:cNvPr id="8194" name="Picture 2" descr="C:\Users\Mesi\Downloads\64484366_2212750602172790_2664845624540659712_n.jpg"/>
          <p:cNvPicPr>
            <a:picLocks noChangeAspect="1" noChangeArrowheads="1"/>
          </p:cNvPicPr>
          <p:nvPr/>
        </p:nvPicPr>
        <p:blipFill>
          <a:blip r:embed="rId5" cstate="print"/>
          <a:srcRect r="2825" b="10169"/>
          <a:stretch>
            <a:fillRect/>
          </a:stretch>
        </p:blipFill>
        <p:spPr bwMode="auto">
          <a:xfrm>
            <a:off x="5796136" y="2780928"/>
            <a:ext cx="309634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332656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Imprint MT Shadow" panose="04020605060303030202" pitchFamily="82" charset="0"/>
              </a:rPr>
              <a:t>Hajdúk hagyatéka</a:t>
            </a:r>
            <a:endParaRPr lang="hu-HU" sz="3200" b="1" dirty="0">
              <a:latin typeface="Imprint MT Shadow" panose="04020605060303030202" pitchFamily="8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 flipH="1">
            <a:off x="251520" y="897021"/>
            <a:ext cx="5040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Hajdúk történelmének megismerése ismeretterjesztő, csoportos vetélkedőn keresztül, </a:t>
            </a:r>
          </a:p>
          <a:p>
            <a:r>
              <a:rPr lang="hu-HU" dirty="0" smtClean="0"/>
              <a:t>Álmosdi csata imitálásával, beöltözéssel, </a:t>
            </a:r>
          </a:p>
          <a:p>
            <a:r>
              <a:rPr lang="hu-HU" dirty="0" smtClean="0"/>
              <a:t>a csata jelenet megjelenítése.</a:t>
            </a:r>
          </a:p>
          <a:p>
            <a:r>
              <a:rPr lang="hu-HU" b="1" dirty="0" smtClean="0"/>
              <a:t>Ára:1000 ft</a:t>
            </a:r>
          </a:p>
          <a:p>
            <a:endParaRPr lang="hu-HU" dirty="0"/>
          </a:p>
          <a:p>
            <a:r>
              <a:rPr lang="hu-HU" b="1" i="1" dirty="0" smtClean="0"/>
              <a:t>Időtartama: 90-100 perc</a:t>
            </a:r>
            <a:endParaRPr lang="hu-HU" b="1" i="1" dirty="0"/>
          </a:p>
        </p:txBody>
      </p:sp>
      <p:sp>
        <p:nvSpPr>
          <p:cNvPr id="11" name="Téglalap 10"/>
          <p:cNvSpPr/>
          <p:nvPr/>
        </p:nvSpPr>
        <p:spPr>
          <a:xfrm>
            <a:off x="267474" y="5922383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3-12 osztály. </a:t>
            </a:r>
            <a:endParaRPr lang="hu-HU" b="1" i="1" dirty="0">
              <a:sym typeface="Wingdings" panose="05000000000000000000" pitchFamily="2" charset="2"/>
            </a:endParaRPr>
          </a:p>
          <a:p>
            <a:r>
              <a:rPr lang="hu-HU" b="1" i="1" dirty="0" smtClean="0">
                <a:sym typeface="Wingdings" panose="05000000000000000000" pitchFamily="2" charset="2"/>
              </a:rPr>
              <a:t>(történelem, rajz </a:t>
            </a:r>
            <a:r>
              <a:rPr lang="hu-HU" b="1" i="1" dirty="0">
                <a:sym typeface="Wingdings" panose="05000000000000000000" pitchFamily="2" charset="2"/>
              </a:rPr>
              <a:t>és vizuális kultúra, hon és népismeret</a:t>
            </a:r>
            <a:r>
              <a:rPr lang="hu-HU" b="1" i="1" dirty="0" smtClean="0">
                <a:sym typeface="Wingdings" panose="05000000000000000000" pitchFamily="2" charset="2"/>
              </a:rPr>
              <a:t>, földrajz, 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</p:txBody>
      </p:sp>
      <p:pic>
        <p:nvPicPr>
          <p:cNvPr id="1026" name="Picture 2" descr="C:\Users\Mesi\Downloads\69100455_2341047952676387_6928868591706046464_n.jpg"/>
          <p:cNvPicPr>
            <a:picLocks noChangeAspect="1" noChangeArrowheads="1"/>
          </p:cNvPicPr>
          <p:nvPr/>
        </p:nvPicPr>
        <p:blipFill>
          <a:blip r:embed="rId2" cstate="print"/>
          <a:srcRect l="9838" t="32150" r="13776" b="26900"/>
          <a:stretch>
            <a:fillRect/>
          </a:stretch>
        </p:blipFill>
        <p:spPr bwMode="auto">
          <a:xfrm>
            <a:off x="251520" y="2852936"/>
            <a:ext cx="6408712" cy="2663554"/>
          </a:xfrm>
          <a:prstGeom prst="rect">
            <a:avLst/>
          </a:prstGeom>
          <a:noFill/>
        </p:spPr>
      </p:pic>
      <p:pic>
        <p:nvPicPr>
          <p:cNvPr id="1028" name="Picture 4" descr="C:\Users\Mesi\Downloads\69567728_2341047519343097_5326191379016056832_n.jpg"/>
          <p:cNvPicPr>
            <a:picLocks noChangeAspect="1" noChangeArrowheads="1"/>
          </p:cNvPicPr>
          <p:nvPr/>
        </p:nvPicPr>
        <p:blipFill>
          <a:blip r:embed="rId3" cstate="print"/>
          <a:srcRect r="42789"/>
          <a:stretch>
            <a:fillRect/>
          </a:stretch>
        </p:blipFill>
        <p:spPr bwMode="auto">
          <a:xfrm>
            <a:off x="6948264" y="332656"/>
            <a:ext cx="1872208" cy="436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1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31621" y="433805"/>
            <a:ext cx="682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Címerek nyomában</a:t>
            </a:r>
          </a:p>
          <a:p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8930" y="5949280"/>
            <a:ext cx="64146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</a:t>
            </a:r>
            <a:r>
              <a:rPr lang="hu-HU" sz="2000" b="1" dirty="0" smtClean="0">
                <a:sym typeface="Wingdings" panose="05000000000000000000" pitchFamily="2" charset="2"/>
              </a:rPr>
              <a:t>: </a:t>
            </a:r>
            <a:r>
              <a:rPr lang="hu-HU" b="1" i="1" dirty="0" smtClean="0">
                <a:sym typeface="Wingdings" panose="05000000000000000000" pitchFamily="2" charset="2"/>
              </a:rPr>
              <a:t>2-12 osztály.</a:t>
            </a:r>
            <a:endParaRPr lang="hu-HU" b="1" i="1" dirty="0">
              <a:sym typeface="Wingdings" panose="05000000000000000000" pitchFamily="2" charset="2"/>
            </a:endParaRP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</a:t>
            </a:r>
            <a:r>
              <a:rPr lang="hu-HU" b="1" i="1" dirty="0" err="1" smtClean="0">
                <a:sym typeface="Wingdings" panose="05000000000000000000" pitchFamily="2" charset="2"/>
              </a:rPr>
              <a:t>népismeret,történelem</a:t>
            </a:r>
            <a:r>
              <a:rPr lang="hu-HU" b="1" i="1" dirty="0" smtClean="0">
                <a:sym typeface="Wingdings" panose="05000000000000000000" pitchFamily="2" charset="2"/>
              </a:rPr>
              <a:t>, földrajz, irodalom, </a:t>
            </a:r>
            <a:r>
              <a:rPr lang="hu-HU" b="1" i="1" dirty="0">
                <a:sym typeface="Wingdings" panose="05000000000000000000" pitchFamily="2" charset="2"/>
              </a:rPr>
              <a:t>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8290" y="972136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foglalkozás során a címerek kialakulásával, </a:t>
            </a:r>
          </a:p>
          <a:p>
            <a:r>
              <a:rPr lang="hu-HU" dirty="0" smtClean="0"/>
              <a:t>típusaival, jelképeivel ismerkedünk meg</a:t>
            </a:r>
          </a:p>
          <a:p>
            <a:endParaRPr lang="hu-HU" dirty="0"/>
          </a:p>
          <a:p>
            <a:r>
              <a:rPr lang="hu-HU" dirty="0" smtClean="0"/>
              <a:t>A foglalkozás után lehet választani, hogy címerpajzsot készítenek a gyermekek vagy pedig lovagsisakot és ezt díszítik ki.</a:t>
            </a:r>
          </a:p>
          <a:p>
            <a:endParaRPr lang="hu-HU" b="1" dirty="0"/>
          </a:p>
          <a:p>
            <a:r>
              <a:rPr lang="hu-HU" b="1" dirty="0" smtClean="0"/>
              <a:t>Ára:1200 ft</a:t>
            </a:r>
          </a:p>
          <a:p>
            <a:endParaRPr lang="hu-HU" dirty="0"/>
          </a:p>
          <a:p>
            <a:r>
              <a:rPr lang="hu-HU" b="1" i="1" dirty="0" smtClean="0"/>
              <a:t>Időtartama: 90 perc</a:t>
            </a:r>
          </a:p>
        </p:txBody>
      </p:sp>
      <p:pic>
        <p:nvPicPr>
          <p:cNvPr id="1026" name="Picture 2" descr="C:\Users\Mesi\Desktop\9.34cimer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462428"/>
            <a:ext cx="2103726" cy="1384252"/>
          </a:xfrm>
          <a:prstGeom prst="rect">
            <a:avLst/>
          </a:prstGeom>
          <a:noFill/>
        </p:spPr>
      </p:pic>
      <p:pic>
        <p:nvPicPr>
          <p:cNvPr id="1027" name="Picture 3" descr="C:\Users\Mesi\Desktop\cimer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717623" cy="1733178"/>
          </a:xfrm>
          <a:prstGeom prst="rect">
            <a:avLst/>
          </a:prstGeom>
          <a:noFill/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14855" r="1893" b="10439"/>
          <a:stretch/>
        </p:blipFill>
        <p:spPr>
          <a:xfrm>
            <a:off x="5724128" y="934927"/>
            <a:ext cx="2760536" cy="146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54868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Lovagok Világa</a:t>
            </a:r>
            <a:endParaRPr lang="hu-HU" sz="3600" b="1" i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67114" y="1048859"/>
            <a:ext cx="54623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 a lovag? Miért </a:t>
            </a:r>
            <a:r>
              <a:rPr lang="hu-HU" dirty="0"/>
              <a:t>v</a:t>
            </a:r>
            <a:r>
              <a:rPr lang="hu-HU" dirty="0" smtClean="0"/>
              <a:t>isel páncélt? Hogyan zajlott a lovagi torna?  A középkori lovagok világát ismerhetik meg a résztvevők. A foglalkozás végén  fiúkkal lovagi tornán veszünk részt, míg ezalatt a lányok középkori táncokat tanulhatnak. </a:t>
            </a:r>
          </a:p>
          <a:p>
            <a:r>
              <a:rPr lang="hu-HU" dirty="0" smtClean="0"/>
              <a:t>A foglalkozáshoz kérhető a sisakkészítő kézműves programunk, melynek során középkori lovagok sisakját készítjük el. </a:t>
            </a:r>
            <a:r>
              <a:rPr lang="hu-HU" dirty="0"/>
              <a:t> </a:t>
            </a:r>
            <a:r>
              <a:rPr lang="hu-HU" dirty="0" smtClean="0"/>
              <a:t>Ezt múzeumpedagógiai órát ajánljuk a Címerek nyomában  programmal.</a:t>
            </a:r>
          </a:p>
          <a:p>
            <a:endParaRPr lang="hu-HU" b="1" i="1" dirty="0"/>
          </a:p>
          <a:p>
            <a:r>
              <a:rPr lang="hu-HU" b="1" i="1" dirty="0" smtClean="0"/>
              <a:t>Időtartama: 90 perc</a:t>
            </a:r>
          </a:p>
          <a:p>
            <a:r>
              <a:rPr lang="hu-HU" b="1" i="1" dirty="0" smtClean="0"/>
              <a:t>Ha a Címerek nyomában programmal együtt kérik ideje: 180 perc</a:t>
            </a:r>
            <a:endParaRPr lang="hu-HU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5949280"/>
            <a:ext cx="618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(hon </a:t>
            </a:r>
            <a:r>
              <a:rPr lang="hu-HU" b="1" i="1" dirty="0">
                <a:sym typeface="Wingdings" panose="05000000000000000000" pitchFamily="2" charset="2"/>
              </a:rPr>
              <a:t>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 tantárgyakhoz, </a:t>
            </a:r>
            <a:r>
              <a:rPr lang="hu-HU" b="1" i="1" dirty="0" err="1" smtClean="0">
                <a:sym typeface="Wingdings" panose="05000000000000000000" pitchFamily="2" charset="2"/>
              </a:rPr>
              <a:t>történelem,irodalom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9512" y="4707007"/>
            <a:ext cx="348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Ára 1000 ft </a:t>
            </a:r>
            <a:r>
              <a:rPr lang="hu-HU" b="1" dirty="0" err="1" smtClean="0"/>
              <a:t>kézműveskedés</a:t>
            </a:r>
            <a:r>
              <a:rPr lang="hu-HU" b="1" dirty="0" smtClean="0"/>
              <a:t> nélkül</a:t>
            </a:r>
          </a:p>
          <a:p>
            <a:endParaRPr lang="hu-HU" b="1" dirty="0"/>
          </a:p>
          <a:p>
            <a:r>
              <a:rPr lang="hu-HU" b="1" dirty="0" err="1" smtClean="0"/>
              <a:t>Kézműveskedéssel</a:t>
            </a:r>
            <a:r>
              <a:rPr lang="hu-HU" b="1" dirty="0" smtClean="0"/>
              <a:t>: 1200 ft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847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23528" y="571647"/>
            <a:ext cx="451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Imprint MT Shadow" panose="04020605060303030202" pitchFamily="82" charset="0"/>
              </a:rPr>
              <a:t>„Elvitte a víz a szappant”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23732"/>
            <a:ext cx="3528392" cy="176419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2857500" cy="1905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 flipH="1">
            <a:off x="323527" y="1556792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Megismerkedünk a szappankészítés hagyományos technikáival, majd levendulás szappangolyót készítünk.</a:t>
            </a:r>
          </a:p>
          <a:p>
            <a:endParaRPr lang="hu-HU" dirty="0"/>
          </a:p>
          <a:p>
            <a:r>
              <a:rPr lang="hu-HU" b="1" i="1" dirty="0" smtClean="0"/>
              <a:t>Időtartama : 70 perc</a:t>
            </a:r>
          </a:p>
          <a:p>
            <a:endParaRPr lang="hu-HU" dirty="0"/>
          </a:p>
          <a:p>
            <a:r>
              <a:rPr lang="hu-HU" b="1" i="1" dirty="0" smtClean="0"/>
              <a:t>A foglalkozás kérhető a Dédi Mama </a:t>
            </a:r>
            <a:r>
              <a:rPr lang="hu-HU" b="1" i="1" dirty="0" err="1" smtClean="0"/>
              <a:t>Whirpoolja</a:t>
            </a:r>
            <a:r>
              <a:rPr lang="hu-HU" b="1" i="1" dirty="0" smtClean="0"/>
              <a:t> foglalkozással is. A kettő időtartama: 180 perc</a:t>
            </a:r>
            <a:endParaRPr lang="hu-HU" b="1" i="1" dirty="0"/>
          </a:p>
        </p:txBody>
      </p:sp>
      <p:sp>
        <p:nvSpPr>
          <p:cNvPr id="9" name="Téglalap 8"/>
          <p:cNvSpPr/>
          <p:nvPr/>
        </p:nvSpPr>
        <p:spPr>
          <a:xfrm>
            <a:off x="107504" y="5903893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  <a:endParaRPr lang="hu-HU" b="1" i="1" dirty="0" smtClean="0">
              <a:sym typeface="Wingdings" panose="05000000000000000000" pitchFamily="2" charset="2"/>
            </a:endParaRPr>
          </a:p>
          <a:p>
            <a:r>
              <a:rPr lang="hu-HU" b="1" i="1" dirty="0" smtClean="0">
                <a:sym typeface="Wingdings" panose="05000000000000000000" pitchFamily="2" charset="2"/>
              </a:rPr>
              <a:t>(történelem, rajz és vizuális kultúra, hon és népismeret, technika és életvitel, 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212176" y="3908917"/>
            <a:ext cx="232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Ára: 1200 ft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267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27792" y="13474"/>
            <a:ext cx="535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Imprint MT Shadow" panose="04020605060303030202" pitchFamily="82" charset="0"/>
              </a:rPr>
              <a:t>Papírmerítés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8" y="3007443"/>
            <a:ext cx="2027064" cy="152029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29182"/>
            <a:ext cx="2471936" cy="18539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15932"/>
            <a:ext cx="2304256" cy="172819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6" y="882768"/>
            <a:ext cx="38884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Avagy a papír története Kínától Létavértesig.</a:t>
            </a:r>
          </a:p>
          <a:p>
            <a:r>
              <a:rPr lang="hu-HU" dirty="0" smtClean="0"/>
              <a:t>A foglakozás során a gyermekek  elkészítik a saját papírjukat. A papír megszáradása után, lehet kérni a </a:t>
            </a:r>
            <a:r>
              <a:rPr lang="hu-HU" dirty="0" err="1" smtClean="0"/>
              <a:t>lúdtollal</a:t>
            </a:r>
            <a:r>
              <a:rPr lang="hu-HU" dirty="0" smtClean="0"/>
              <a:t> történő írást a papírra.</a:t>
            </a:r>
          </a:p>
          <a:p>
            <a:endParaRPr lang="hu-HU" dirty="0"/>
          </a:p>
          <a:p>
            <a:r>
              <a:rPr lang="hu-HU" b="1" i="1" dirty="0" smtClean="0"/>
              <a:t>Időtartam: 120 perc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smtClean="0"/>
              <a:t>A papír száradási ideje kb. </a:t>
            </a:r>
            <a:r>
              <a:rPr lang="hu-HU" dirty="0"/>
              <a:t>1 </a:t>
            </a:r>
            <a:r>
              <a:rPr lang="hu-HU" dirty="0" smtClean="0"/>
              <a:t>nap,</a:t>
            </a:r>
            <a:endParaRPr lang="hu-HU" dirty="0"/>
          </a:p>
          <a:p>
            <a:r>
              <a:rPr lang="hu-HU" dirty="0" smtClean="0"/>
              <a:t>ezért a foglalkozást </a:t>
            </a:r>
            <a:r>
              <a:rPr lang="hu-HU" dirty="0"/>
              <a:t>elsősorban itt alvós csoportjainknak ajánljuk.</a:t>
            </a:r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79512" y="5903893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1-12 osztály. 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(történelem,  irodalom,  </a:t>
            </a:r>
            <a:r>
              <a:rPr lang="hu-HU" b="1" i="1" dirty="0" err="1" smtClean="0">
                <a:sym typeface="Wingdings" panose="05000000000000000000" pitchFamily="2" charset="2"/>
              </a:rPr>
              <a:t>földrajz,rajz</a:t>
            </a:r>
            <a:r>
              <a:rPr lang="hu-HU" b="1" i="1" dirty="0" smtClean="0">
                <a:sym typeface="Wingdings" panose="05000000000000000000" pitchFamily="2" charset="2"/>
              </a:rPr>
              <a:t> és vizuális kultúra, hon és népismeret, technika és életvitel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395536" y="53732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Ára:1200 ft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914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17244" y="470033"/>
            <a:ext cx="535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err="1" smtClean="0">
                <a:latin typeface="Imprint MT Shadow" panose="04020605060303030202" pitchFamily="82" charset="0"/>
              </a:rPr>
              <a:t>Dequpage</a:t>
            </a:r>
            <a:r>
              <a:rPr lang="hu-HU" sz="4400" b="1" dirty="0" smtClean="0">
                <a:latin typeface="Imprint MT Shadow" panose="04020605060303030202" pitchFamily="82" charset="0"/>
              </a:rPr>
              <a:t> technika</a:t>
            </a:r>
          </a:p>
        </p:txBody>
      </p:sp>
      <p:sp>
        <p:nvSpPr>
          <p:cNvPr id="9" name="Téglalap 8"/>
          <p:cNvSpPr/>
          <p:nvPr/>
        </p:nvSpPr>
        <p:spPr>
          <a:xfrm>
            <a:off x="107504" y="5911047"/>
            <a:ext cx="62646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1-8 osztály. 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(rajz és vizuális kultúra, hon és népismeret, technika és életvitel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/>
          <a:stretch/>
        </p:blipFill>
        <p:spPr>
          <a:xfrm>
            <a:off x="1691680" y="3933056"/>
            <a:ext cx="2750809" cy="177966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79" y="3248389"/>
            <a:ext cx="2138025" cy="21380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17" y="628790"/>
            <a:ext cx="3266029" cy="248218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17244" y="1402956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r>
              <a:rPr lang="hu-HU" dirty="0" err="1"/>
              <a:t>D</a:t>
            </a:r>
            <a:r>
              <a:rPr lang="hu-HU" dirty="0" err="1" smtClean="0"/>
              <a:t>equpage</a:t>
            </a:r>
            <a:r>
              <a:rPr lang="hu-HU" dirty="0" smtClean="0"/>
              <a:t> szalvéta technikával, ünnepkörökre </a:t>
            </a:r>
            <a:r>
              <a:rPr lang="hu-HU" dirty="0" err="1" smtClean="0"/>
              <a:t>hangolódva</a:t>
            </a:r>
            <a:r>
              <a:rPr lang="hu-HU" dirty="0" smtClean="0"/>
              <a:t>. </a:t>
            </a:r>
            <a:r>
              <a:rPr lang="hu-HU" dirty="0"/>
              <a:t> </a:t>
            </a:r>
            <a:r>
              <a:rPr lang="hu-HU" dirty="0" smtClean="0"/>
              <a:t>Egy kis fakorongot vonunk be, amit a gyerekek hazavihetnek.</a:t>
            </a:r>
          </a:p>
          <a:p>
            <a:endParaRPr lang="hu-HU" dirty="0"/>
          </a:p>
          <a:p>
            <a:r>
              <a:rPr lang="hu-HU" b="1" i="1" dirty="0" smtClean="0"/>
              <a:t>Időtartama: 70 perc</a:t>
            </a:r>
          </a:p>
          <a:p>
            <a:endParaRPr lang="hu-HU" b="1" i="1" dirty="0"/>
          </a:p>
          <a:p>
            <a:endParaRPr lang="hu-HU" b="1" i="1" dirty="0" smtClean="0"/>
          </a:p>
          <a:p>
            <a:r>
              <a:rPr lang="hu-HU" b="1" dirty="0" smtClean="0"/>
              <a:t>Ára: 1200 ft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82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racz\Desktop\kepek\agyagoz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872208" cy="33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racz\Desktop\kepek\agyagoza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13771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5536" y="6036389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Agyagozás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355976" y="620688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Agyagozás</a:t>
            </a:r>
            <a:r>
              <a:rPr lang="hu-HU" dirty="0" smtClean="0"/>
              <a:t> során a résztvevők egy kis agyag golyót kapnak, melyet formázhatnak. Az elkészült alkotások kiégetésére és a korongozás kipróbálására nincs lehetőség. A kész tárgyak megszáradása után  hazavihetik a gyermekek műveiket.</a:t>
            </a:r>
          </a:p>
          <a:p>
            <a:endParaRPr lang="hu-HU" dirty="0"/>
          </a:p>
          <a:p>
            <a:r>
              <a:rPr lang="hu-HU" dirty="0" smtClean="0"/>
              <a:t>A foglalkozás kérhető a Fazekasok Fazekasközpontok   múzeumpedagógiai foglalkozással. </a:t>
            </a:r>
          </a:p>
          <a:p>
            <a:endParaRPr lang="hu-HU" dirty="0"/>
          </a:p>
          <a:p>
            <a:r>
              <a:rPr lang="hu-HU" b="1" i="1" dirty="0" smtClean="0"/>
              <a:t>Időtartama: 90 perc</a:t>
            </a:r>
          </a:p>
          <a:p>
            <a:endParaRPr lang="hu-HU" dirty="0"/>
          </a:p>
          <a:p>
            <a:r>
              <a:rPr lang="hu-HU" dirty="0" smtClean="0"/>
              <a:t> A Fazekasok </a:t>
            </a:r>
            <a:r>
              <a:rPr lang="hu-HU" dirty="0"/>
              <a:t>Fazekasközpontok   </a:t>
            </a:r>
            <a:r>
              <a:rPr lang="hu-HU" dirty="0" smtClean="0"/>
              <a:t>múzeumpedagógiai órával együtt </a:t>
            </a:r>
            <a:r>
              <a:rPr lang="hu-HU" b="1" i="1" dirty="0" smtClean="0"/>
              <a:t>időtartama : 120 perc. </a:t>
            </a:r>
            <a:endParaRPr lang="hu-HU" b="1" i="1" dirty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9552" y="50851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Ára:1200 ft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R\Desktop\vegyes\Rozsnyai Gyűjtemé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80728"/>
            <a:ext cx="2214578" cy="3300915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428596" y="4857760"/>
            <a:ext cx="1857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1400" i="1" dirty="0">
              <a:latin typeface="Century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288230"/>
            <a:ext cx="6651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A Rozsnyai Gyűjtemény állandó kiállításai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A Kárpát</a:t>
            </a:r>
            <a:r>
              <a:rPr lang="hu-HU" sz="2800" b="1" dirty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-</a:t>
            </a: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medence népikerámia művészete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itchFamily="82" charset="0"/>
            </a:endParaRPr>
          </a:p>
        </p:txBody>
      </p:sp>
      <p:pic>
        <p:nvPicPr>
          <p:cNvPr id="13" name="Kép 2" descr="állandó kiállítás.jpg"/>
          <p:cNvPicPr>
            <a:picLocks noChangeAspect="1"/>
          </p:cNvPicPr>
          <p:nvPr/>
        </p:nvPicPr>
        <p:blipFill rotWithShape="1">
          <a:blip r:embed="rId3" cstate="print"/>
          <a:srcRect b="19583"/>
          <a:stretch/>
        </p:blipFill>
        <p:spPr bwMode="auto">
          <a:xfrm>
            <a:off x="428596" y="1782904"/>
            <a:ext cx="4032448" cy="23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11560" y="6021288"/>
            <a:ext cx="518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Imprint MT Shadow" pitchFamily="82" charset="0"/>
              </a:rPr>
              <a:t>XIX. századi Tisztaszoba belső</a:t>
            </a:r>
            <a:endParaRPr lang="hu-HU" sz="2800" dirty="0"/>
          </a:p>
        </p:txBody>
      </p:sp>
      <p:pic>
        <p:nvPicPr>
          <p:cNvPr id="10" name="Kép 9" descr="IMG_23681.jpg"/>
          <p:cNvPicPr>
            <a:picLocks noChangeAspect="1"/>
          </p:cNvPicPr>
          <p:nvPr/>
        </p:nvPicPr>
        <p:blipFill>
          <a:blip r:embed="rId4" cstate="print"/>
          <a:srcRect l="11032"/>
          <a:stretch>
            <a:fillRect/>
          </a:stretch>
        </p:blipFill>
        <p:spPr>
          <a:xfrm>
            <a:off x="1475656" y="4355170"/>
            <a:ext cx="2520280" cy="162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918195" y="6113759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Imprint MT Shadow" panose="04020605060303030202" pitchFamily="82" charset="0"/>
              </a:rPr>
              <a:t>Nemezelés</a:t>
            </a:r>
            <a:endParaRPr lang="hu-HU" sz="2800" b="1" dirty="0">
              <a:latin typeface="Imprint MT Shadow" panose="04020605060303030202" pitchFamily="82" charset="0"/>
            </a:endParaRPr>
          </a:p>
        </p:txBody>
      </p:sp>
      <p:pic>
        <p:nvPicPr>
          <p:cNvPr id="4" name="Picture 2" descr="C:\Users\rracz\Desktop\kepek\nemeze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2299357" cy="129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content-vie1-1.xx.fbcdn.net/v/t1.0-9/13062096_954735697974293_5190870407554044094_n.jpg?oh=9daaca7403916aae9a428b338317a10b&amp;oe=58404C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9255"/>
            <a:ext cx="48605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" y="3437950"/>
            <a:ext cx="3824515" cy="215129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7544" y="179774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gyapjú fogalmával ismerkedhetnek meg a résztvevők. Kis golyót vagy tulipánt készítünk a résztvevőkkel.</a:t>
            </a:r>
          </a:p>
          <a:p>
            <a:endParaRPr lang="hu-HU" dirty="0"/>
          </a:p>
          <a:p>
            <a:r>
              <a:rPr lang="hu-HU" b="1" dirty="0" smtClean="0"/>
              <a:t>Ára:1200 ft</a:t>
            </a:r>
          </a:p>
          <a:p>
            <a:endParaRPr lang="hu-HU" dirty="0" smtClean="0"/>
          </a:p>
          <a:p>
            <a:endParaRPr lang="hu-HU" b="1" i="1" dirty="0"/>
          </a:p>
          <a:p>
            <a:r>
              <a:rPr lang="hu-HU" b="1" i="1" dirty="0" smtClean="0"/>
              <a:t>Időtartama : 90 perc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572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15657"/>
            <a:ext cx="3025273" cy="226895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r="32466"/>
          <a:stretch/>
        </p:blipFill>
        <p:spPr>
          <a:xfrm>
            <a:off x="5492009" y="973696"/>
            <a:ext cx="2896415" cy="324739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1520" y="151437"/>
            <a:ext cx="6216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Imprint MT Shadow" panose="04020605060303030202" pitchFamily="82" charset="0"/>
              </a:rPr>
              <a:t>Tarsolylemez domborítás, tarsoly varrás</a:t>
            </a:r>
            <a:endParaRPr lang="hu-HU" sz="2800" b="1" dirty="0">
              <a:latin typeface="Imprint MT Shadow" panose="040206050603030302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764704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tarsoly honfoglaló őseink jellegzetes táskája volt. Ezt készítjük el a foglalkozás során. </a:t>
            </a:r>
          </a:p>
          <a:p>
            <a:r>
              <a:rPr lang="hu-HU" b="1" dirty="0" smtClean="0"/>
              <a:t>Ára: 1200 ft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b="1" i="1" dirty="0" smtClean="0"/>
              <a:t>Időtartama : 90 perc</a:t>
            </a:r>
            <a:endParaRPr lang="hu-HU" b="1" i="1" dirty="0"/>
          </a:p>
        </p:txBody>
      </p:sp>
      <p:sp>
        <p:nvSpPr>
          <p:cNvPr id="7" name="Téglalap 6"/>
          <p:cNvSpPr/>
          <p:nvPr/>
        </p:nvSpPr>
        <p:spPr>
          <a:xfrm>
            <a:off x="323528" y="5976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u-HU" b="1" dirty="0">
                <a:solidFill>
                  <a:prstClr val="black"/>
                </a:solidFill>
              </a:rPr>
              <a:t>Ajánlott korosztály: 4-12 osztály.</a:t>
            </a:r>
          </a:p>
          <a:p>
            <a:pPr lvl="0"/>
            <a:r>
              <a:rPr lang="hu-HU" b="1" dirty="0">
                <a:solidFill>
                  <a:prstClr val="black"/>
                </a:solidFill>
              </a:rPr>
              <a:t> (rajz és vizuális kultúra, technika és </a:t>
            </a:r>
            <a:r>
              <a:rPr lang="hu-HU" b="1" dirty="0" smtClean="0">
                <a:solidFill>
                  <a:prstClr val="black"/>
                </a:solidFill>
              </a:rPr>
              <a:t>életvitel, történelem, nép és honismeret, irodalom)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46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125185" y="3588090"/>
            <a:ext cx="481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Sámándob, tamburin készítés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7" name="Picture 3" descr="C:\Users\rracz\Desktop\kepek\samand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00" y="130358"/>
            <a:ext cx="1872208" cy="33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scontent-vie1-1.xx.fbcdn.net/v/t1.0-9/13263917_974420312672498_3234833481483179859_n.jpg?oh=f52039adae928683a52f32c7ae0bdf3e&amp;oe=5845D9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88" y="715415"/>
            <a:ext cx="1421717" cy="25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rracz\Desktop\kepek\samandob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9834"/>
            <a:ext cx="1440160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23528" y="4047784"/>
            <a:ext cx="6366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sámánok világába repülünk el egy kicsit a Rozsnyai Gyűjtemény jó öreg Sámánjával. A program során megismerkedhetnek a Táltosok, </a:t>
            </a:r>
            <a:r>
              <a:rPr lang="hu-HU" dirty="0"/>
              <a:t>S</a:t>
            </a:r>
            <a:r>
              <a:rPr lang="hu-HU" dirty="0" smtClean="0"/>
              <a:t>ámánok világával és közben elkészítik a Sámánok jellegzetes hangszerét a dobot.</a:t>
            </a:r>
          </a:p>
          <a:p>
            <a:r>
              <a:rPr lang="hu-HU" b="1" dirty="0" smtClean="0"/>
              <a:t>Ára:1200 ft</a:t>
            </a:r>
          </a:p>
          <a:p>
            <a:endParaRPr lang="hu-HU" dirty="0"/>
          </a:p>
          <a:p>
            <a:r>
              <a:rPr lang="hu-HU" b="1" i="1" dirty="0" smtClean="0"/>
              <a:t>Időtartama : 90 perc</a:t>
            </a:r>
            <a:endParaRPr lang="hu-HU" b="1" i="1" dirty="0"/>
          </a:p>
        </p:txBody>
      </p:sp>
      <p:sp>
        <p:nvSpPr>
          <p:cNvPr id="4" name="Téglalap 3"/>
          <p:cNvSpPr/>
          <p:nvPr/>
        </p:nvSpPr>
        <p:spPr>
          <a:xfrm>
            <a:off x="611560" y="591903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Ajánlott korosztály: 1-12 osztály.</a:t>
            </a:r>
          </a:p>
          <a:p>
            <a:r>
              <a:rPr lang="hu-HU" b="1" dirty="0"/>
              <a:t>(történelem, rajz és vizuális kultúra, hon és népismeret, technika és életvitel, irodalom)</a:t>
            </a:r>
          </a:p>
        </p:txBody>
      </p:sp>
    </p:spTree>
    <p:extLst>
      <p:ext uri="{BB962C8B-B14F-4D97-AF65-F5344CB8AC3E}">
        <p14:creationId xmlns:p14="http://schemas.microsoft.com/office/powerpoint/2010/main" val="19776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9512" y="626031"/>
            <a:ext cx="535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err="1" smtClean="0">
                <a:latin typeface="Imprint MT Shadow" panose="04020605060303030202" pitchFamily="82" charset="0"/>
              </a:rPr>
              <a:t>Pirográfia</a:t>
            </a:r>
            <a:endParaRPr lang="hu-HU" sz="4400" b="1" dirty="0" smtClean="0">
              <a:latin typeface="Imprint MT Shadow" panose="040206050603030302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51" y="626031"/>
            <a:ext cx="3347441" cy="25105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3" y="1781439"/>
            <a:ext cx="3401245" cy="226749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27584" y="4437112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Előre megrajzolt mintákat, illetve gyermekek által rámásolt motívumokat égétnek ki </a:t>
            </a:r>
            <a:r>
              <a:rPr lang="hu-HU" dirty="0" err="1" smtClean="0"/>
              <a:t>piropáka</a:t>
            </a:r>
            <a:r>
              <a:rPr lang="hu-HU" dirty="0" smtClean="0"/>
              <a:t> segítségével a résztvevők.</a:t>
            </a:r>
          </a:p>
          <a:p>
            <a:r>
              <a:rPr lang="hu-HU" b="1" dirty="0" smtClean="0"/>
              <a:t>Ára:1200 ft</a:t>
            </a:r>
            <a:endParaRPr lang="hu-HU" b="1" dirty="0"/>
          </a:p>
          <a:p>
            <a:endParaRPr lang="hu-HU" dirty="0" smtClean="0"/>
          </a:p>
          <a:p>
            <a:r>
              <a:rPr lang="hu-HU" b="1" i="1" dirty="0" smtClean="0"/>
              <a:t>Időtartama: 90 perc</a:t>
            </a:r>
            <a:endParaRPr lang="hu-HU" b="1" i="1" dirty="0"/>
          </a:p>
        </p:txBody>
      </p:sp>
      <p:sp>
        <p:nvSpPr>
          <p:cNvPr id="7" name="Téglalap 6"/>
          <p:cNvSpPr/>
          <p:nvPr/>
        </p:nvSpPr>
        <p:spPr>
          <a:xfrm>
            <a:off x="755576" y="60115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Ajánlott korosztály: </a:t>
            </a:r>
            <a:r>
              <a:rPr lang="hu-HU" b="1" dirty="0" smtClean="0"/>
              <a:t>4-12 </a:t>
            </a:r>
            <a:r>
              <a:rPr lang="hu-HU" b="1" dirty="0"/>
              <a:t>osztály.</a:t>
            </a:r>
          </a:p>
          <a:p>
            <a:r>
              <a:rPr lang="hu-HU" b="1" dirty="0" smtClean="0"/>
              <a:t> (rajz </a:t>
            </a:r>
            <a:r>
              <a:rPr lang="hu-HU" b="1" dirty="0"/>
              <a:t>és vizuális </a:t>
            </a:r>
            <a:r>
              <a:rPr lang="hu-HU" b="1" dirty="0" smtClean="0"/>
              <a:t>kultúra, technika és életvitel)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906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329113" y="493326"/>
            <a:ext cx="3767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Gyertyaöntés, gyertyamártás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970"/>
            <a:ext cx="2107247" cy="28096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5" y="313617"/>
            <a:ext cx="1963231" cy="261764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41047" y="5140703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/>
              <a:t>Időtartama: 90 perc  </a:t>
            </a:r>
            <a:endParaRPr lang="hu-HU" sz="2400" b="1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43608" y="3933055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Forró viasz segítségével készítjük el a gyertyánkat. A gyertyát egy kis bébiételes üvegbe tesszük bele. Majd az üveget kidíszítjük.</a:t>
            </a:r>
          </a:p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07504" y="6030663"/>
            <a:ext cx="6503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Ajánlott korosztály: 3 </a:t>
            </a:r>
            <a:r>
              <a:rPr lang="hu-HU" b="1" dirty="0" smtClean="0"/>
              <a:t>osztálytól ( rajz-vizuális kultúra, történelem, </a:t>
            </a:r>
          </a:p>
          <a:p>
            <a:r>
              <a:rPr lang="hu-HU" b="1" dirty="0" smtClean="0"/>
              <a:t>technika-életvitel, nép és honismeret, irodalom)</a:t>
            </a:r>
            <a:endParaRPr lang="hu-HU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372200" y="27465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Ára:1200 ft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03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663279" y="544458"/>
            <a:ext cx="3427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Batikolás, textil festés</a:t>
            </a:r>
          </a:p>
          <a:p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9" y="764704"/>
            <a:ext cx="1586388" cy="21151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914621"/>
            <a:ext cx="1584176" cy="1908646"/>
          </a:xfrm>
          <a:prstGeom prst="rect">
            <a:avLst/>
          </a:prstGeom>
        </p:spPr>
      </p:pic>
      <p:pic>
        <p:nvPicPr>
          <p:cNvPr id="3074" name="Picture 2" descr="C:\Users\Mesi\Downloads\65193145_2225169784264205_466205308272771072_n.jpg"/>
          <p:cNvPicPr>
            <a:picLocks noChangeAspect="1" noChangeArrowheads="1"/>
          </p:cNvPicPr>
          <p:nvPr/>
        </p:nvPicPr>
        <p:blipFill>
          <a:blip r:embed="rId4" cstate="print"/>
          <a:srcRect t="15340" r="12577" b="9840"/>
          <a:stretch>
            <a:fillRect/>
          </a:stretch>
        </p:blipFill>
        <p:spPr bwMode="auto">
          <a:xfrm>
            <a:off x="5940152" y="2708920"/>
            <a:ext cx="3024336" cy="194126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51519" y="594943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Ajánlott korosztály: 2 osztálytól </a:t>
            </a:r>
          </a:p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(technika és életvitel 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339751" y="1272376"/>
            <a:ext cx="558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foglalkozáshoz mindenkinek hoznia kell egy fehér színű pólót. </a:t>
            </a:r>
          </a:p>
          <a:p>
            <a:endParaRPr lang="hu-HU" dirty="0"/>
          </a:p>
          <a:p>
            <a:r>
              <a:rPr lang="hu-HU" b="1" dirty="0" smtClean="0"/>
              <a:t>Ára:1200 ft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7704" y="335699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Időtartama: 60 perc + plusz a főzési idő. </a:t>
            </a:r>
          </a:p>
          <a:p>
            <a:r>
              <a:rPr lang="hu-HU" dirty="0" smtClean="0"/>
              <a:t>Ajánlott az 1 napra érkező csoportoknak reggel ezzel a foglalkozással kezdeni, így délután megszáradnak a pólók jó idő esetén.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49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6" y="3933056"/>
            <a:ext cx="4003151" cy="26687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67" y="3206503"/>
            <a:ext cx="2723277" cy="173892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406824" y="326029"/>
            <a:ext cx="5815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Imprint MT Shadow" panose="04020605060303030202" pitchFamily="82" charset="0"/>
              </a:rPr>
              <a:t>További kérhető foglalkozások</a:t>
            </a:r>
          </a:p>
          <a:p>
            <a:pPr marL="457200" indent="-457200">
              <a:buFontTx/>
              <a:buChar char="-"/>
            </a:pPr>
            <a:endParaRPr lang="hu-HU" sz="2400" b="1" dirty="0">
              <a:latin typeface="Imprint MT Shadow" panose="04020605060303030202" pitchFamily="82" charset="0"/>
            </a:endParaRPr>
          </a:p>
          <a:p>
            <a:endParaRPr lang="hu-HU" sz="2400" b="1" dirty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r>
              <a:rPr lang="hu-HU" sz="2400" dirty="0" smtClean="0">
                <a:latin typeface="Imprint MT Shadow" panose="04020605060303030202" pitchFamily="82" charset="0"/>
              </a:rPr>
              <a:t>Csigatészta készítés</a:t>
            </a:r>
          </a:p>
          <a:p>
            <a:pPr marL="457200" indent="-457200">
              <a:buFontTx/>
              <a:buChar char="-"/>
            </a:pPr>
            <a:r>
              <a:rPr lang="hu-HU" sz="2400" dirty="0" smtClean="0">
                <a:latin typeface="Imprint MT Shadow" panose="04020605060303030202" pitchFamily="82" charset="0"/>
              </a:rPr>
              <a:t>Tojásfestés több technikával</a:t>
            </a:r>
          </a:p>
          <a:p>
            <a:pPr marL="457200" indent="-457200">
              <a:buFontTx/>
              <a:buChar char="-"/>
            </a:pPr>
            <a:r>
              <a:rPr lang="hu-HU" sz="2400" dirty="0">
                <a:latin typeface="Imprint MT Shadow" panose="04020605060303030202" pitchFamily="82" charset="0"/>
              </a:rPr>
              <a:t>N</a:t>
            </a:r>
            <a:r>
              <a:rPr lang="hu-HU" sz="2400" dirty="0" smtClean="0">
                <a:latin typeface="Imprint MT Shadow" panose="04020605060303030202" pitchFamily="82" charset="0"/>
              </a:rPr>
              <a:t>éptánc</a:t>
            </a:r>
          </a:p>
          <a:p>
            <a:pPr marL="457200" indent="-457200">
              <a:buFontTx/>
              <a:buChar char="-"/>
            </a:pPr>
            <a:endParaRPr lang="hu-HU" sz="2400" b="1" dirty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r>
              <a:rPr lang="hu-HU" sz="2400" b="1" dirty="0" smtClean="0">
                <a:latin typeface="Imprint MT Shadow" panose="04020605060303030202" pitchFamily="82" charset="0"/>
              </a:rPr>
              <a:t>Ezek időtartama : 90 perc</a:t>
            </a:r>
            <a:endParaRPr lang="hu-HU" sz="2400" b="1" dirty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endParaRPr lang="hu-HU" sz="2400" b="1" dirty="0">
              <a:latin typeface="Imprint MT Shadow" panose="04020605060303030202" pitchFamily="82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8"/>
          <a:stretch/>
        </p:blipFill>
        <p:spPr>
          <a:xfrm>
            <a:off x="5125310" y="569526"/>
            <a:ext cx="3676068" cy="22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latin typeface="Imprint MT Shadow" panose="04020605060303030202" pitchFamily="82" charset="0"/>
              </a:rPr>
              <a:t>„Mindennapi kenyerünk…” </a:t>
            </a:r>
            <a:endParaRPr lang="hu-HU" sz="3200" b="1" dirty="0">
              <a:latin typeface="Imprint MT Shadow" panose="04020605060303030202" pitchFamily="82" charset="0"/>
            </a:endParaRPr>
          </a:p>
          <a:p>
            <a:r>
              <a:rPr lang="hu-HU" sz="3200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7055" y="880292"/>
            <a:ext cx="6556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Vértesi Irinyi Nyugdíjas Körrel felelevenítettük néhány régi </a:t>
            </a:r>
          </a:p>
          <a:p>
            <a:r>
              <a:rPr lang="hu-HU" dirty="0" smtClean="0"/>
              <a:t>asszonyi munkát, köztük a kenyérsütés folyamatát, erről készítettünk </a:t>
            </a:r>
          </a:p>
          <a:p>
            <a:r>
              <a:rPr lang="hu-HU" dirty="0" smtClean="0"/>
              <a:t>egy rövid kisfilmet, és hozzá kapcsolódó feladatlapot.</a:t>
            </a:r>
          </a:p>
          <a:p>
            <a:r>
              <a:rPr lang="hu-HU" dirty="0" smtClean="0"/>
              <a:t> Majd közös kenyérsütésre, kenyérlángos sütésre van lehetőség.</a:t>
            </a:r>
          </a:p>
          <a:p>
            <a:endParaRPr lang="hu-HU" dirty="0" smtClean="0"/>
          </a:p>
          <a:p>
            <a:r>
              <a:rPr lang="hu-HU" b="1" dirty="0" smtClean="0"/>
              <a:t>Ára:1200 ft</a:t>
            </a:r>
            <a:endParaRPr lang="hu-HU" b="1" dirty="0"/>
          </a:p>
          <a:p>
            <a:r>
              <a:rPr lang="hu-HU" dirty="0" smtClean="0"/>
              <a:t>Tematikus napként is igényelhető.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0920" y="5953530"/>
            <a:ext cx="6282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>
                <a:sym typeface="Wingdings" panose="05000000000000000000" pitchFamily="2" charset="2"/>
              </a:rPr>
              <a:t>1-8 osztály, 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életvitel</a:t>
            </a:r>
            <a:r>
              <a:rPr lang="hu-HU" i="1" dirty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15748"/>
          <a:stretch/>
        </p:blipFill>
        <p:spPr>
          <a:xfrm>
            <a:off x="5471771" y="3356992"/>
            <a:ext cx="3375026" cy="268731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/>
        </p:blipFill>
        <p:spPr>
          <a:xfrm>
            <a:off x="6840915" y="332656"/>
            <a:ext cx="1884652" cy="290374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3"/>
          <a:stretch/>
        </p:blipFill>
        <p:spPr>
          <a:xfrm>
            <a:off x="300674" y="2871599"/>
            <a:ext cx="4642964" cy="27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95823" y="2813390"/>
            <a:ext cx="3525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b="1" u="sng" dirty="0" smtClean="0">
              <a:latin typeface="Imprint MT Shadow" panose="04020605060303030202" pitchFamily="82" charset="0"/>
            </a:endParaRPr>
          </a:p>
          <a:p>
            <a:r>
              <a:rPr lang="hu-HU" sz="2800" b="1" dirty="0" smtClean="0">
                <a:latin typeface="Imprint MT Shadow" panose="04020605060303030202" pitchFamily="82" charset="0"/>
              </a:rPr>
              <a:t> </a:t>
            </a:r>
            <a:r>
              <a:rPr lang="hu-HU" sz="4000" b="1" dirty="0" smtClean="0">
                <a:latin typeface="Imprint MT Shadow" panose="04020605060303030202" pitchFamily="82" charset="0"/>
              </a:rPr>
              <a:t>Utazómúzeum</a:t>
            </a:r>
          </a:p>
          <a:p>
            <a:pPr marL="457200" indent="-457200">
              <a:buFontTx/>
              <a:buChar char="-"/>
            </a:pP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6147" name="Picture 3" descr="C:\Users\Mesi\Downloads\56196768_2092168504231001_82109474122403676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9589"/>
            <a:ext cx="5431260" cy="3055083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347059" y="3861048"/>
            <a:ext cx="3656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Ha a hegy nem megy Mohamedhez, </a:t>
            </a:r>
          </a:p>
          <a:p>
            <a:r>
              <a:rPr lang="hu-HU" b="1" dirty="0" smtClean="0"/>
              <a:t>Mohamed megy a hegyhez! </a:t>
            </a:r>
            <a:r>
              <a:rPr lang="hu-HU" b="1" dirty="0" smtClean="0">
                <a:sym typeface="Wingdings" pitchFamily="2" charset="2"/>
              </a:rPr>
              <a:t></a:t>
            </a:r>
          </a:p>
          <a:p>
            <a:endParaRPr lang="hu-HU" b="1" dirty="0">
              <a:sym typeface="Wingdings" pitchFamily="2" charset="2"/>
            </a:endParaRPr>
          </a:p>
          <a:p>
            <a:r>
              <a:rPr lang="hu-HU" b="1" dirty="0" smtClean="0">
                <a:sym typeface="Wingdings" pitchFamily="2" charset="2"/>
              </a:rPr>
              <a:t>Házhoz visszük foglalkozásaink!</a:t>
            </a:r>
            <a:endParaRPr lang="hu-HU" b="1" dirty="0"/>
          </a:p>
        </p:txBody>
      </p:sp>
      <p:pic>
        <p:nvPicPr>
          <p:cNvPr id="6150" name="Picture 6" descr="C:\Users\Mesi\Downloads\65560049_2225168077597709_91424982407577600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229" y="3374652"/>
            <a:ext cx="2651085" cy="1988314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179512" y="5378400"/>
            <a:ext cx="6218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Ennek részleteiről az alábbi elérhetőségeken tudnak érdeklődni: </a:t>
            </a:r>
          </a:p>
          <a:p>
            <a:r>
              <a:rPr lang="hu-HU" dirty="0" smtClean="0">
                <a:hlinkClick r:id="rId4"/>
              </a:rPr>
              <a:t>rozsnyai.gyujtemeny@gmail.com</a:t>
            </a:r>
            <a:r>
              <a:rPr lang="hu-HU" dirty="0" smtClean="0"/>
              <a:t>, 06301999437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12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91680" y="260648"/>
            <a:ext cx="555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Imprint MT Shadow" panose="04020605060303030202" pitchFamily="82" charset="0"/>
              </a:rPr>
              <a:t> Hasznos tanácsok a tanároknak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1 napos kirándulás  során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115616" y="1214755"/>
            <a:ext cx="5760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 smtClean="0"/>
              <a:t>Létavértesre, bérelt busszal Bánkon keresztül 40 perc  időtartamú az út Debrecenből. A megye több településéről is 50-90 perc között ide lehet érni.  Egy 9:00 órás érkezés és egy legkésőbb 15:00 órai indulás esetén maximum kettő foglalkozás fér bele az időbe. Nagy létszámú, 50 főnél több fős csoport esetén </a:t>
            </a:r>
            <a:r>
              <a:rPr lang="hu-HU" sz="1400" b="1" dirty="0" err="1" smtClean="0"/>
              <a:t>ugyanezekkel</a:t>
            </a:r>
            <a:r>
              <a:rPr lang="hu-HU" sz="1400" b="1" dirty="0" smtClean="0"/>
              <a:t> az időpontokkal számolva, csak 1 foglalkozás fér bele, mert ilyen sok gyermeknél csoportbontásban tartjuk meg azt. Üzemeltetünk egy kis büfét is gyerekbarát árakon. A </a:t>
            </a:r>
            <a:r>
              <a:rPr lang="hu-HU" sz="1400" b="1" dirty="0" err="1" smtClean="0"/>
              <a:t>büfézésre</a:t>
            </a:r>
            <a:r>
              <a:rPr lang="hu-HU" sz="1400" b="1" dirty="0" smtClean="0"/>
              <a:t> legalább 30  percet kell számolni. Minél többen vannak a gyermekek, annál több időt vesz igénybe. (50-90 fő-50-60 perc). Érdemes ezekkel az időintervallumokkal kalkulálni az ide tervezett kirándulást is</a:t>
            </a:r>
          </a:p>
          <a:p>
            <a:pPr algn="just"/>
            <a:endParaRPr lang="hu-HU" sz="1400" b="1" dirty="0"/>
          </a:p>
          <a:p>
            <a:pPr algn="just"/>
            <a:r>
              <a:rPr lang="hu-HU" sz="1400" b="1" dirty="0"/>
              <a:t>Intézményünk konyhája </a:t>
            </a:r>
            <a:r>
              <a:rPr lang="hu-HU" sz="1400" b="1" dirty="0" smtClean="0"/>
              <a:t> ebédet is biztosít vendégeink részére. A konyha nem étteremként üzemel, ezért </a:t>
            </a:r>
            <a:r>
              <a:rPr lang="hu-HU" sz="1400" b="1" dirty="0"/>
              <a:t>csak normál menüt készít, </a:t>
            </a:r>
            <a:r>
              <a:rPr lang="hu-HU" sz="1400" b="1" dirty="0" smtClean="0"/>
              <a:t>így </a:t>
            </a:r>
            <a:r>
              <a:rPr lang="hu-HU" sz="1400" b="1" dirty="0"/>
              <a:t>a különböző ételérzékeny gyermekeknek maguknak kell az </a:t>
            </a:r>
            <a:r>
              <a:rPr lang="hu-HU" sz="1400" b="1" dirty="0" smtClean="0"/>
              <a:t>étkezésről </a:t>
            </a:r>
            <a:r>
              <a:rPr lang="hu-HU" sz="1400" b="1" dirty="0"/>
              <a:t>gondoskodni. A gyűjteménynél van hűtő, ebbe a hozott ételt </a:t>
            </a:r>
            <a:r>
              <a:rPr lang="hu-HU" sz="1400" b="1" dirty="0" smtClean="0"/>
              <a:t>be lehet </a:t>
            </a:r>
            <a:r>
              <a:rPr lang="hu-HU" sz="1400" b="1" dirty="0"/>
              <a:t>tenni és ebéd </a:t>
            </a:r>
            <a:r>
              <a:rPr lang="hu-HU" sz="1400" b="1" dirty="0" smtClean="0"/>
              <a:t>előtt </a:t>
            </a:r>
            <a:r>
              <a:rPr lang="hu-HU" sz="1400" b="1" dirty="0"/>
              <a:t>mikróban </a:t>
            </a:r>
            <a:r>
              <a:rPr lang="hu-HU" sz="1400" b="1" dirty="0" smtClean="0"/>
              <a:t>meg tudjuk </a:t>
            </a:r>
            <a:r>
              <a:rPr lang="hu-HU" sz="1400" b="1" dirty="0"/>
              <a:t>melegíteni. Az </a:t>
            </a:r>
            <a:r>
              <a:rPr lang="hu-HU" sz="1400" b="1" dirty="0" smtClean="0"/>
              <a:t>ebéd időpontja 12:30.  Az étkezés létszámát a kiküldött megrendelőlapon kell megadni.  A megrendelőlapon feltüntet létszámon  változtatni nem áll módunkban. Az étkezést csak úgymint a szállást, a kisérőknek is fizetni kell. A kisérők  is a választott korosztály étkezés árait fizetik ki. A kisérők adagja viszont normál felnőtt adag lesz.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14387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„Betyárvilág Magyarországon” 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409874"/>
            <a:ext cx="49771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betyár világgal ismerkedhetnek a résztvevők. </a:t>
            </a:r>
          </a:p>
          <a:p>
            <a:endParaRPr lang="hu-HU" dirty="0"/>
          </a:p>
          <a:p>
            <a:r>
              <a:rPr lang="hu-HU" dirty="0" smtClean="0"/>
              <a:t>Megtudhatják ki volt Rózsa Sándor vagy Zöld Marci.</a:t>
            </a:r>
          </a:p>
          <a:p>
            <a:endParaRPr lang="hu-HU" dirty="0"/>
          </a:p>
          <a:p>
            <a:r>
              <a:rPr lang="hu-HU" dirty="0" smtClean="0"/>
              <a:t>Online játékok segítségével hozzuk közelebb a betyár világot a gyermekekhez.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foglalkozást  Rabló-pandúr játékkal fejezzük be a szabadban.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foglalkozás időtartama :  60 -90 perc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sz="2800" b="1" dirty="0" smtClean="0"/>
              <a:t>Ára:1000 ft</a:t>
            </a:r>
            <a:endParaRPr lang="hu-HU" sz="2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(történelem, </a:t>
            </a:r>
            <a:r>
              <a:rPr lang="hu-HU" b="1" i="1" dirty="0">
                <a:sym typeface="Wingdings" panose="05000000000000000000" pitchFamily="2" charset="2"/>
              </a:rPr>
              <a:t>hon és </a:t>
            </a:r>
            <a:r>
              <a:rPr lang="hu-HU" b="1" i="1" dirty="0" err="1" smtClean="0">
                <a:sym typeface="Wingdings" panose="05000000000000000000" pitchFamily="2" charset="2"/>
              </a:rPr>
              <a:t>népismeret,irodalom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05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91680" y="95826"/>
            <a:ext cx="555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Imprint MT Shadow" panose="04020605060303030202" pitchFamily="82" charset="0"/>
              </a:rPr>
              <a:t> Hasznos tanácsok a tanároknak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Több napra érkezőknek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9690" y="1049933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 smtClean="0"/>
              <a:t>Létavértesre, bérelt busszal Bánkon keresztül 40 perc  időtartamú az út Debrecenből. A megye több településéről is 50-90 perc között ide lehet érni.  1  napra  2-3 foglalkozást javaslunk a gyermekek számára.</a:t>
            </a:r>
          </a:p>
          <a:p>
            <a:pPr algn="just"/>
            <a:endParaRPr lang="hu-HU" sz="1400" b="1" dirty="0"/>
          </a:p>
          <a:p>
            <a:pPr algn="just"/>
            <a:r>
              <a:rPr lang="hu-HU" sz="1400" b="1" dirty="0" smtClean="0"/>
              <a:t>Intézményünk konyhája, amely nem étteremként üzemel, napi 3-szori étkezést biztosít táborozóink részére. A konyha csak normál menüt készít, ezért a különböző ételérzékeny gyermekeknek maguknak kell az étkezésről gondoskodni. A gyűjteménynél van hűtő, ebbe a hozott ételt belehet tenni és ebéd vagy vacsora előtt mikróban megtudjuk melegíteni. Az étkezések időpontja 7:00 reggeli, ebéd 12:30, vacsora </a:t>
            </a:r>
            <a:r>
              <a:rPr lang="hu-HU" sz="1400" b="1" dirty="0"/>
              <a:t>17:30. Az étkezés létszámát a kiküldött megrendelőlapon kell megadni.  A megrendelőlapon feltüntet létszámon  változtatni nem áll módunkban</a:t>
            </a:r>
            <a:r>
              <a:rPr lang="hu-HU" sz="1400" b="1" dirty="0" smtClean="0"/>
              <a:t>. Hétvégén a konyha vacsorát nem tud biztosítani. </a:t>
            </a:r>
            <a:r>
              <a:rPr lang="hu-HU" sz="1400" b="1" dirty="0"/>
              <a:t> </a:t>
            </a:r>
            <a:r>
              <a:rPr lang="hu-HU" sz="1400" b="1" dirty="0" smtClean="0"/>
              <a:t>Étkezést a választott időpont előtti hét első napjáig lehet rendelni, pontos létszám megadásával és hogy mikor milyen étkezést szeretnének kérni.</a:t>
            </a:r>
          </a:p>
          <a:p>
            <a:pPr algn="just"/>
            <a:r>
              <a:rPr lang="hu-HU" sz="1400" b="1" dirty="0" smtClean="0"/>
              <a:t>Hétvégén nem tudunk foglalkozásokat tartani, ezért elsősorban olyan csoportok érkezését várjuk, akik csak szállást kérnek. Létavértesen több kiállítás és program helyszín működik ( Bábkincstár, Vizivágóhíd, Irinyi kiállítóterem, Pöttöm major). Ezekre a helyszínekre nálunk nem tudnak időpontot és foglalkozást foglalni, de segítünk felvenni a </a:t>
            </a:r>
            <a:r>
              <a:rPr lang="hu-HU" sz="1400" b="1" smtClean="0"/>
              <a:t>kapcsolatot</a:t>
            </a:r>
            <a:r>
              <a:rPr lang="hu-HU" sz="1400" b="1" smtClean="0"/>
              <a:t>.  </a:t>
            </a:r>
            <a:r>
              <a:rPr lang="hu-HU" sz="1400" b="1" dirty="0" smtClean="0"/>
              <a:t>A foglalkozásokat és a szállást minden hétköznap 8.00-16.00 óráig lehet foglalni az alábbi </a:t>
            </a:r>
            <a:r>
              <a:rPr lang="hu-HU" sz="1400" b="1" dirty="0" smtClean="0"/>
              <a:t>telefonszámon</a:t>
            </a:r>
            <a:r>
              <a:rPr lang="hu-HU" sz="1400" b="1" dirty="0" smtClean="0"/>
              <a:t>: 06301999437.</a:t>
            </a:r>
            <a:endParaRPr lang="hu-HU" sz="1400" b="1" dirty="0"/>
          </a:p>
          <a:p>
            <a:pPr algn="just"/>
            <a:r>
              <a:rPr lang="hu-HU" sz="1400" b="1" dirty="0" smtClean="0"/>
              <a:t>Üzemeltetünk egy kis büfét is gyerekbarát árakon. A </a:t>
            </a:r>
            <a:r>
              <a:rPr lang="hu-HU" sz="1400" b="1" dirty="0" err="1" smtClean="0"/>
              <a:t>büfézésre</a:t>
            </a:r>
            <a:r>
              <a:rPr lang="hu-HU" sz="1400" b="1" dirty="0" smtClean="0"/>
              <a:t> legalább 30  percet kell számolni. Minél többen vannak a gyermekek, annál több időt vesz igénybe. (50-90 fő-50-60 perc</a:t>
            </a:r>
            <a:r>
              <a:rPr lang="hu-HU" sz="1400" b="1" dirty="0"/>
              <a:t>) Az étkezést csak úgymint a szállást, a kisérőknek is fizetni kell. A kisérők  is a választott korosztály étkezés árait fizetik ki. A kisérők adagja viszont normál felnőtt adag lesz.</a:t>
            </a:r>
          </a:p>
          <a:p>
            <a:pPr algn="just"/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37177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63688" y="260648"/>
            <a:ext cx="555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Imprint MT Shadow" panose="04020605060303030202" pitchFamily="82" charset="0"/>
              </a:rPr>
              <a:t> Erzsébettáboros csoportok számára tematikus nap ajánlatok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3528" y="146766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Jurtás tematikus nap.  A jurta világához kerülhetnek közelebb a gyermekek. Ide  </a:t>
            </a:r>
            <a:r>
              <a:rPr lang="hu-HU" dirty="0"/>
              <a:t>a</a:t>
            </a:r>
            <a:r>
              <a:rPr lang="hu-HU" dirty="0" smtClean="0"/>
              <a:t> Jurták népe című foglalkozást, Sámándob készítést, Süvegkészítést, és Tarsoly varrást, Nemezzel történő </a:t>
            </a:r>
            <a:r>
              <a:rPr lang="hu-HU" dirty="0" err="1" smtClean="0"/>
              <a:t>kézműveskedést</a:t>
            </a:r>
            <a:r>
              <a:rPr lang="hu-HU" dirty="0" smtClean="0"/>
              <a:t> ajánljuk ki. Ezeket a programokat utazó múzeumként az iskolákban is megtudjuk tartani.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2797787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Világ népei tematikus nap.  A világ népeinek hagyományai foglalkozást tanácsoljuk délelőttre. Délutánra pedig Világ népeinek tánca  programot javasoljuk. Ezt a napot is megtudjuk tartani külsős helyszínen is.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403992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Népi tisztálkodó nap. Levendulás szappankészítést és A Dédi Mama </a:t>
            </a:r>
            <a:r>
              <a:rPr lang="hu-HU" dirty="0" err="1" smtClean="0"/>
              <a:t>Whirpoolja</a:t>
            </a:r>
            <a:r>
              <a:rPr lang="hu-HU" dirty="0" smtClean="0"/>
              <a:t> című programokat kínáljuk .  Népi vetélkedő a tisztálkodással kapcsolatban.</a:t>
            </a:r>
          </a:p>
          <a:p>
            <a:endParaRPr lang="hu-HU" dirty="0"/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3583" y="498987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Lovagkor tematikus nap. A lovagok világa mellett a címerek világával ismerkedhetnek meg a résztvevők. A fiúk kipróbálhatják a lovagi tornát.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2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63688" y="260648"/>
            <a:ext cx="555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Imprint MT Shadow" panose="04020605060303030202" pitchFamily="82" charset="0"/>
              </a:rPr>
              <a:t> Tantestületi csoportok számára ajánlatok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403992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1700808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Várjuk szeretettel a tantestületi csoportok kirándulását. Lehetőség van főzésre a csoportok által kemencében, bográcsban vagy  </a:t>
            </a:r>
            <a:r>
              <a:rPr lang="hu-HU" dirty="0"/>
              <a:t>i</a:t>
            </a:r>
            <a:r>
              <a:rPr lang="hu-HU" dirty="0" smtClean="0"/>
              <a:t>ntézményünk konyhája vállalja a csoportok ebédeltetését.  A múzeumpedagógiai foglalkozások a tantestületek számára is elérhetők. Külsős szolgáltatók által tudunk szekerezést is szervezni, </a:t>
            </a:r>
            <a:r>
              <a:rPr lang="hu-HU" dirty="0"/>
              <a:t>i</a:t>
            </a:r>
            <a:r>
              <a:rPr lang="hu-HU" dirty="0" smtClean="0"/>
              <a:t>lletve a többi kiállítóterem ( </a:t>
            </a:r>
            <a:r>
              <a:rPr lang="hu-HU" dirty="0"/>
              <a:t>T</a:t>
            </a:r>
            <a:r>
              <a:rPr lang="hu-HU" dirty="0" smtClean="0"/>
              <a:t>emplomtörténeti kiállítás a Vértesi Református templomban, Irinyi kiállítóterem, Bábkincstár, Vizivágóhíd, Szőlőskerti tájház)megtekintését is megtudjuk szervezni előre egyeztetés után. Ezen helyszínek </a:t>
            </a:r>
            <a:r>
              <a:rPr lang="hu-HU" dirty="0" err="1" smtClean="0"/>
              <a:t>árairól</a:t>
            </a:r>
            <a:r>
              <a:rPr lang="hu-HU" dirty="0" smtClean="0"/>
              <a:t> kollegáink adnak bővebb tájékoztatást.</a:t>
            </a:r>
          </a:p>
          <a:p>
            <a:r>
              <a:rPr lang="hu-HU" dirty="0" smtClean="0"/>
              <a:t>A többi kiállítás megtekintése gyalog, saját kocsival és szekérrel lehetséges. A Szőlőskerti tájház megtekintése  gyalog nem lehetséges , mert a tájház és a múzeum között legalább 5-km a távolság</a:t>
            </a:r>
          </a:p>
          <a:p>
            <a:endParaRPr lang="hu-HU" dirty="0"/>
          </a:p>
          <a:p>
            <a:r>
              <a:rPr lang="hu-HU" dirty="0" smtClean="0"/>
              <a:t>Amennyiben a csoport nem kér tőlünk foglalkozást csak a helyszínt, akkor </a:t>
            </a:r>
          </a:p>
          <a:p>
            <a:r>
              <a:rPr lang="hu-HU" dirty="0" smtClean="0"/>
              <a:t>helyszín használati díjat számolunk fel. Ennek díja : 20.000 ft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083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63688" y="260648"/>
            <a:ext cx="5556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>
                <a:latin typeface="Imprint MT Shadow" panose="04020605060303030202" pitchFamily="82" charset="0"/>
              </a:rPr>
              <a:t>Létavértesre közlekedő helyközi jártok a Jurtatáborhoz és a Rozsnyai Gyűjteményhez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760019"/>
              </p:ext>
            </p:extLst>
          </p:nvPr>
        </p:nvGraphicFramePr>
        <p:xfrm>
          <a:off x="1115616" y="1768363"/>
          <a:ext cx="6768752" cy="2457673"/>
        </p:xfrm>
        <a:graphic>
          <a:graphicData uri="http://schemas.openxmlformats.org/drawingml/2006/table">
            <a:tbl>
              <a:tblPr firstRow="1" firstCol="1" bandRow="1"/>
              <a:tblGrid>
                <a:gridCol w="1691842">
                  <a:extLst>
                    <a:ext uri="{9D8B030D-6E8A-4147-A177-3AD203B41FA5}">
                      <a16:colId xmlns:a16="http://schemas.microsoft.com/office/drawing/2014/main" val="4103142148"/>
                    </a:ext>
                  </a:extLst>
                </a:gridCol>
                <a:gridCol w="1691842">
                  <a:extLst>
                    <a:ext uri="{9D8B030D-6E8A-4147-A177-3AD203B41FA5}">
                      <a16:colId xmlns:a16="http://schemas.microsoft.com/office/drawing/2014/main" val="2487891342"/>
                    </a:ext>
                  </a:extLst>
                </a:gridCol>
                <a:gridCol w="1692534">
                  <a:extLst>
                    <a:ext uri="{9D8B030D-6E8A-4147-A177-3AD203B41FA5}">
                      <a16:colId xmlns:a16="http://schemas.microsoft.com/office/drawing/2014/main" val="3695954032"/>
                    </a:ext>
                  </a:extLst>
                </a:gridCol>
                <a:gridCol w="1692534">
                  <a:extLst>
                    <a:ext uri="{9D8B030D-6E8A-4147-A177-3AD203B41FA5}">
                      <a16:colId xmlns:a16="http://schemas.microsoft.com/office/drawing/2014/main" val="1845171787"/>
                    </a:ext>
                  </a:extLst>
                </a:gridCol>
              </a:tblGrid>
              <a:tr h="806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Járatok Létavértesre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Debrecen-Bánkon át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pici sétával elérhető a múzeum és a jurtatábor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Debrecen- Kathídon át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jurtához, múzeumhoz közel állnak meg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Debrecen Sárándon át jurtához, múzeumhoz közel állnak meg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485396"/>
                  </a:ext>
                </a:extLst>
              </a:tr>
              <a:tr h="806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Távolság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 km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 ft a diákjegy ára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 km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 ft a diákjegy ára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35,4 km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 ft diákjegy ára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282731"/>
                  </a:ext>
                </a:extLst>
              </a:tr>
              <a:tr h="8438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Megállóhelyek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ahol le kell szállni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Szél utca 34-es megálló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Kassai úti megálló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Kassai úti megálló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34062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66850" y="299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27584" y="4354296"/>
            <a:ext cx="5688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/>
              <a:t>A 48km-es Vámospércs felé közlekedő járat nem jó a jurtába érkező csoportoknak, mert az nem érinti minden esetben vértesi város részt ahol a jurták vannak. Abban az esetben ha érintené is, akkor az több mint 1 órás utazást jelente és jóval drágább is úgy a buszjegy.</a:t>
            </a:r>
          </a:p>
          <a:p>
            <a:pPr algn="just"/>
            <a:r>
              <a:rPr lang="hu-HU" sz="1400" dirty="0"/>
              <a:t>Érdemes jelezni a csoportoknak az Autóbuszállomáson, hogy mikor, melyik járattal érkezik a csoport. Mert ekkor a volántársaság csuklós buszokat állít be arra a járatra.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0414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5688449"/>
            <a:ext cx="4824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Bánk felől érkező busszal eljutás gyalog a Rozsnyai Gyűjteményhez és a Jurtatáborhoz</a:t>
            </a:r>
          </a:p>
          <a:p>
            <a:endParaRPr lang="hu-HU" dirty="0"/>
          </a:p>
          <a:p>
            <a:endParaRPr lang="hu-HU" sz="1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9655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48464" cy="496970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7504" y="5445224"/>
            <a:ext cx="601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Kassai utcai megállóba történő érkezés estén eljutás gyalog  a Táborba és a Rozsnyai Gyűjteményhez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57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467544" y="908720"/>
            <a:ext cx="6912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hu-HU" sz="2400" b="1" dirty="0" smtClean="0">
              <a:latin typeface="Imprint MT Shadow" panose="04020605060303030202" pitchFamily="82" charset="0"/>
            </a:endParaRPr>
          </a:p>
          <a:p>
            <a:pPr algn="ctr"/>
            <a:r>
              <a:rPr lang="hu-HU" sz="6000" dirty="0" err="1" smtClean="0">
                <a:latin typeface="Imprint MT Shadow" panose="04020605060303030202" pitchFamily="82" charset="0"/>
              </a:rPr>
              <a:t>Áraink</a:t>
            </a:r>
            <a:endParaRPr lang="hu-HU" sz="6000" dirty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endParaRPr lang="hu-HU" sz="2400" b="1" dirty="0" smtClean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endParaRPr lang="hu-HU" sz="2400" b="1" dirty="0" smtClean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r>
              <a:rPr lang="hu-HU" sz="2400" b="1" dirty="0" smtClean="0">
                <a:latin typeface="Imprint MT Shadow" panose="04020605060303030202" pitchFamily="82" charset="0"/>
              </a:rPr>
              <a:t>Alapanyag nélküli foglalkozásaink 1000 ft/fő</a:t>
            </a:r>
          </a:p>
          <a:p>
            <a:pPr marL="457200" indent="-457200">
              <a:buFontTx/>
              <a:buChar char="-"/>
            </a:pPr>
            <a:r>
              <a:rPr lang="hu-HU" sz="2400" b="1" dirty="0" smtClean="0">
                <a:latin typeface="Imprint MT Shadow" panose="04020605060303030202" pitchFamily="82" charset="0"/>
              </a:rPr>
              <a:t>Alapanyagos foglalkozásaink 1200 ft/fő</a:t>
            </a:r>
          </a:p>
          <a:p>
            <a:pPr marL="457200" indent="-457200">
              <a:buFontTx/>
              <a:buChar char="-"/>
            </a:pPr>
            <a:r>
              <a:rPr lang="hu-HU" sz="2400" b="1" dirty="0" smtClean="0">
                <a:latin typeface="Imprint MT Shadow" panose="04020605060303030202" pitchFamily="82" charset="0"/>
              </a:rPr>
              <a:t>Jurta szállásunk ára 3500 ft/fő</a:t>
            </a:r>
          </a:p>
          <a:p>
            <a:pPr marL="457200" indent="-457200">
              <a:buFontTx/>
              <a:buChar char="-"/>
            </a:pPr>
            <a:r>
              <a:rPr lang="hu-HU" sz="2400" b="1" dirty="0" smtClean="0">
                <a:latin typeface="Imprint MT Shadow" panose="04020605060303030202" pitchFamily="82" charset="0"/>
              </a:rPr>
              <a:t>Alapanyag nélküli és alapanyag igényes foglalkozás együtt 2200 ft/fő</a:t>
            </a:r>
            <a:endParaRPr lang="hu-HU" sz="2400" b="1" dirty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endParaRPr lang="hu-HU" sz="24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5445224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www.rozsnyaigyujtemeny.huwww.biharijurta.hu</a:t>
            </a:r>
            <a:endParaRPr lang="hu-HU" sz="32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19672" y="4263259"/>
            <a:ext cx="5004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Imprint MT Shadow" pitchFamily="82" charset="0"/>
              </a:rPr>
              <a:t>Szeretettel </a:t>
            </a:r>
            <a:r>
              <a:rPr lang="hu-HU" sz="3600" b="1" smtClean="0">
                <a:latin typeface="Imprint MT Shadow" pitchFamily="82" charset="0"/>
              </a:rPr>
              <a:t>várunk 2024-2025-ben </a:t>
            </a:r>
            <a:r>
              <a:rPr lang="hu-HU" sz="3600" b="1" dirty="0" smtClean="0">
                <a:latin typeface="Imprint MT Shadow" pitchFamily="82" charset="0"/>
              </a:rPr>
              <a:t>is!</a:t>
            </a:r>
            <a:endParaRPr lang="hu-HU" sz="3600" b="1" dirty="0">
              <a:latin typeface="Imprint MT Shadow" pitchFamily="82" charset="0"/>
            </a:endParaRPr>
          </a:p>
        </p:txBody>
      </p:sp>
      <p:pic>
        <p:nvPicPr>
          <p:cNvPr id="7" name="Kép 6" descr="285595687_5107678772679944_69657819847739186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Őseink nyomában, avagy az emberi élet fordulói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4654" y="1196752"/>
            <a:ext cx="46805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Játékos foglakozás során a gyerekek megismerkednek az emberi élet fordulóival,  szokásaival.  Megtudhatják: </a:t>
            </a:r>
          </a:p>
          <a:p>
            <a:r>
              <a:rPr lang="hu-HU" dirty="0" smtClean="0"/>
              <a:t>-Ki volt a Kunkapitány?!</a:t>
            </a:r>
          </a:p>
          <a:p>
            <a:r>
              <a:rPr lang="hu-HU" dirty="0" smtClean="0"/>
              <a:t>-Kicsoda a vőfély?!</a:t>
            </a:r>
          </a:p>
          <a:p>
            <a:r>
              <a:rPr lang="hu-HU" dirty="0" smtClean="0"/>
              <a:t>-Milyen szerepe van a vőfélyverseknek?!</a:t>
            </a:r>
          </a:p>
          <a:p>
            <a:r>
              <a:rPr lang="hu-HU" dirty="0" smtClean="0"/>
              <a:t>-Miért feküdt hat hétig gyermekágyban az édesanya?!</a:t>
            </a:r>
          </a:p>
          <a:p>
            <a:r>
              <a:rPr lang="hu-HU" dirty="0" smtClean="0"/>
              <a:t>Ezekre a kérdésekre és sok más érdekességre is fény derül.</a:t>
            </a:r>
          </a:p>
          <a:p>
            <a:endParaRPr lang="hu-HU" dirty="0"/>
          </a:p>
          <a:p>
            <a:r>
              <a:rPr lang="hu-HU" dirty="0" smtClean="0"/>
              <a:t>A végén pedig lakodalmas játékokkal és alakoskodással ( áltemetéssel, álesküvővel) ismerkedhetnek meg. Párválasztó játékokat is megmutatunk a résztvevőknek.</a:t>
            </a:r>
          </a:p>
          <a:p>
            <a:endParaRPr lang="hu-HU" dirty="0" smtClean="0"/>
          </a:p>
          <a:p>
            <a:r>
              <a:rPr lang="hu-HU" dirty="0" smtClean="0"/>
              <a:t>Időtartama: 90 perc  </a:t>
            </a:r>
            <a:r>
              <a:rPr lang="hu-HU" sz="2800" b="1" dirty="0" smtClean="0"/>
              <a:t>Ára:1000 ft</a:t>
            </a:r>
            <a:endParaRPr lang="hu-HU" sz="2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(irodalom, </a:t>
            </a:r>
            <a:r>
              <a:rPr lang="hu-HU" b="1" i="1" dirty="0">
                <a:sym typeface="Wingdings" panose="05000000000000000000" pitchFamily="2" charset="2"/>
              </a:rPr>
              <a:t>hon és </a:t>
            </a:r>
            <a:r>
              <a:rPr lang="hu-HU" b="1" i="1" dirty="0" smtClean="0">
                <a:sym typeface="Wingdings" panose="05000000000000000000" pitchFamily="2" charset="2"/>
              </a:rPr>
              <a:t>népismeret, történelem, földrajz,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89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 világ keresztény vallásainak titkai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268760"/>
            <a:ext cx="46805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foglalkozás során a világ keresztény vallásait ismerhetik meg.  Ismertetjük a főbb jellemzőket. Bemutatjuk a vallás legfőbb szokásait.</a:t>
            </a:r>
          </a:p>
          <a:p>
            <a:endParaRPr lang="hu-HU" dirty="0"/>
          </a:p>
          <a:p>
            <a:r>
              <a:rPr lang="hu-HU" dirty="0" smtClean="0"/>
              <a:t> Egy vallást ki kell választani az alábbiak közül: Kopt keresztények, Ortodox kereszténység, Kolostorok vallásos élete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A foglalkozás végén érdekes kvíz feladatokat töltenek ki csapatokban a mobiltelefonjuk segítségével.</a:t>
            </a:r>
          </a:p>
          <a:p>
            <a:endParaRPr lang="hu-HU" dirty="0"/>
          </a:p>
          <a:p>
            <a:r>
              <a:rPr lang="hu-HU" dirty="0" smtClean="0"/>
              <a:t>Időtartama : 90 perc</a:t>
            </a:r>
          </a:p>
          <a:p>
            <a:endParaRPr lang="hu-HU" dirty="0"/>
          </a:p>
          <a:p>
            <a:r>
              <a:rPr lang="hu-HU" sz="2800" b="1" dirty="0" smtClean="0"/>
              <a:t>Ára: 1000 ft</a:t>
            </a:r>
            <a:endParaRPr lang="hu-HU" sz="2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sz="2000" b="1" i="1" dirty="0" smtClean="0">
                <a:sym typeface="Wingdings" panose="05000000000000000000" pitchFamily="2" charset="2"/>
              </a:rPr>
              <a:t>4-</a:t>
            </a:r>
            <a:r>
              <a:rPr lang="hu-HU" b="1" i="1" dirty="0" smtClean="0">
                <a:sym typeface="Wingdings" panose="05000000000000000000" pitchFamily="2" charset="2"/>
              </a:rPr>
              <a:t> </a:t>
            </a:r>
            <a:r>
              <a:rPr lang="hu-HU" sz="2000" b="1" i="1" dirty="0" smtClean="0">
                <a:sym typeface="Wingdings" panose="05000000000000000000" pitchFamily="2" charset="2"/>
              </a:rPr>
              <a:t>12</a:t>
            </a:r>
            <a:r>
              <a:rPr lang="hu-HU" b="1" i="1" dirty="0" smtClean="0">
                <a:sym typeface="Wingdings" panose="05000000000000000000" pitchFamily="2" charset="2"/>
              </a:rPr>
              <a:t>.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(történelem, </a:t>
            </a:r>
            <a:r>
              <a:rPr lang="hu-HU" b="1" i="1" dirty="0">
                <a:sym typeface="Wingdings" panose="05000000000000000000" pitchFamily="2" charset="2"/>
              </a:rPr>
              <a:t>hon és </a:t>
            </a:r>
            <a:r>
              <a:rPr lang="hu-HU" b="1" i="1" dirty="0" smtClean="0">
                <a:sym typeface="Wingdings" panose="05000000000000000000" pitchFamily="2" charset="2"/>
              </a:rPr>
              <a:t>népismeret, hittan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5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Mi az? </a:t>
            </a:r>
            <a:r>
              <a:rPr lang="hu-HU" sz="3200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S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ző, fon, nem takács..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742530"/>
            <a:ext cx="46805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találós kérdések világába kalauzoljuk el a gyermekeket. Miután megismerkedtek a találós kérdésekkel, csapatokba osztva oldanak meg feladatokat a </a:t>
            </a:r>
            <a:r>
              <a:rPr lang="hu-HU" dirty="0" err="1"/>
              <a:t>K</a:t>
            </a:r>
            <a:r>
              <a:rPr lang="hu-HU" dirty="0" err="1" smtClean="0"/>
              <a:t>ahoot</a:t>
            </a:r>
            <a:r>
              <a:rPr lang="hu-HU" dirty="0" smtClean="0"/>
              <a:t> segítségével.</a:t>
            </a:r>
          </a:p>
          <a:p>
            <a:endParaRPr lang="hu-HU" dirty="0"/>
          </a:p>
          <a:p>
            <a:r>
              <a:rPr lang="hu-HU" dirty="0" smtClean="0"/>
              <a:t>Majd ezek után a kapott szavak segítségével a gyermekek egy mini színdarabot adnak elő.</a:t>
            </a:r>
          </a:p>
          <a:p>
            <a:endParaRPr lang="hu-HU" dirty="0"/>
          </a:p>
          <a:p>
            <a:r>
              <a:rPr lang="hu-HU" dirty="0" smtClean="0"/>
              <a:t>Időtartama: 120 perc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sz="2800" b="1" dirty="0" smtClean="0"/>
              <a:t>Ára:1000 ft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3871" y="5897308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sz="2000" b="1" i="1" dirty="0" smtClean="0">
                <a:sym typeface="Wingdings" panose="05000000000000000000" pitchFamily="2" charset="2"/>
              </a:rPr>
              <a:t>4-</a:t>
            </a:r>
            <a:r>
              <a:rPr lang="hu-HU" b="1" i="1" dirty="0" smtClean="0">
                <a:sym typeface="Wingdings" panose="05000000000000000000" pitchFamily="2" charset="2"/>
              </a:rPr>
              <a:t> </a:t>
            </a:r>
            <a:r>
              <a:rPr lang="hu-HU" sz="2000" b="1" i="1" dirty="0" smtClean="0">
                <a:sym typeface="Wingdings" panose="05000000000000000000" pitchFamily="2" charset="2"/>
              </a:rPr>
              <a:t>12</a:t>
            </a:r>
            <a:r>
              <a:rPr lang="hu-HU" b="1" i="1" dirty="0" smtClean="0">
                <a:sym typeface="Wingdings" panose="05000000000000000000" pitchFamily="2" charset="2"/>
              </a:rPr>
              <a:t>.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(irodalom nyelvtan, </a:t>
            </a:r>
            <a:r>
              <a:rPr lang="hu-HU" b="1" i="1" dirty="0">
                <a:sym typeface="Wingdings" panose="05000000000000000000" pitchFamily="2" charset="2"/>
              </a:rPr>
              <a:t>hon és népismeret, </a:t>
            </a:r>
            <a:r>
              <a:rPr lang="hu-HU" b="1" i="1" dirty="0" smtClean="0">
                <a:sym typeface="Wingdings" panose="05000000000000000000" pitchFamily="2" charset="2"/>
              </a:rPr>
              <a:t>történelem, drámapedagógia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25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</a:t>
            </a: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Süveg készítés</a:t>
            </a:r>
          </a:p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Ára :1200 ft</a:t>
            </a: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Lovagsisak készítés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Ára: 1200 ft</a:t>
            </a:r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endParaRPr lang="hu-HU" sz="3200" b="1" dirty="0" smtClean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Időtartamuk : 60-90 perc között tart.</a:t>
            </a: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endParaRPr lang="hu-HU" sz="3200" b="1" dirty="0" smtClean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742530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sz="2000" b="1" dirty="0" smtClean="0">
                <a:sym typeface="Wingdings" panose="05000000000000000000" pitchFamily="2" charset="2"/>
              </a:rPr>
              <a:t>4-</a:t>
            </a:r>
            <a:r>
              <a:rPr lang="hu-HU" b="1" i="1" dirty="0" smtClean="0">
                <a:sym typeface="Wingdings" panose="05000000000000000000" pitchFamily="2" charset="2"/>
              </a:rPr>
              <a:t> 12.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 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95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Miskakancsó Spirál</a:t>
            </a: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Gyűjteményünk logóját készítik el papírból, kidíszítik ízlésük szerint, majd ez és egy ugyanilyen formájú papír közé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zseníliát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ragasztanak. </a:t>
            </a: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Spirált alkotnak belőle és a másik végét egy papírpohárhoz rögzítik, amit szintén kidíszítenek.</a:t>
            </a:r>
          </a:p>
          <a:p>
            <a:endParaRPr lang="hu-H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Ára:1200 ft</a:t>
            </a:r>
          </a:p>
          <a:p>
            <a:endParaRPr lang="hu-H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sz="2000" b="1" dirty="0" smtClean="0">
                <a:sym typeface="Wingdings" panose="05000000000000000000" pitchFamily="2" charset="2"/>
              </a:rPr>
              <a:t>4-</a:t>
            </a:r>
            <a:r>
              <a:rPr lang="hu-HU" b="1" i="1" dirty="0" smtClean="0">
                <a:sym typeface="Wingdings" panose="05000000000000000000" pitchFamily="2" charset="2"/>
              </a:rPr>
              <a:t> 12.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 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54452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Időtartam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: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50-60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perc között tart.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140968"/>
            <a:ext cx="1755545" cy="23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3479</Words>
  <Application>Microsoft Office PowerPoint</Application>
  <PresentationFormat>Diavetítés a képernyőre (4:3 oldalarány)</PresentationFormat>
  <Paragraphs>461</Paragraphs>
  <Slides>47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8" baseType="lpstr">
      <vt:lpstr>Aparajita</vt:lpstr>
      <vt:lpstr>Arial</vt:lpstr>
      <vt:lpstr>Batang</vt:lpstr>
      <vt:lpstr>Bell MT</vt:lpstr>
      <vt:lpstr>Calibri</vt:lpstr>
      <vt:lpstr>Century</vt:lpstr>
      <vt:lpstr>Imprint MT Shadow</vt:lpstr>
      <vt:lpstr>JasmineUPC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Krisztimesi</dc:creator>
  <cp:lastModifiedBy>36301</cp:lastModifiedBy>
  <cp:revision>310</cp:revision>
  <cp:lastPrinted>2024-01-11T08:50:53Z</cp:lastPrinted>
  <dcterms:created xsi:type="dcterms:W3CDTF">2015-08-28T06:21:00Z</dcterms:created>
  <dcterms:modified xsi:type="dcterms:W3CDTF">2024-08-29T08:21:24Z</dcterms:modified>
</cp:coreProperties>
</file>